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268" r:id="rId2"/>
    <p:sldId id="270" r:id="rId3"/>
    <p:sldId id="271" r:id="rId4"/>
    <p:sldId id="272" r:id="rId5"/>
    <p:sldId id="282" r:id="rId6"/>
    <p:sldId id="283" r:id="rId7"/>
    <p:sldId id="284" r:id="rId8"/>
    <p:sldId id="287" r:id="rId9"/>
    <p:sldId id="286" r:id="rId10"/>
    <p:sldId id="285" r:id="rId11"/>
    <p:sldId id="276" r:id="rId12"/>
    <p:sldId id="295" r:id="rId13"/>
    <p:sldId id="296" r:id="rId14"/>
    <p:sldId id="297" r:id="rId15"/>
    <p:sldId id="298" r:id="rId16"/>
    <p:sldId id="299" r:id="rId17"/>
    <p:sldId id="300" r:id="rId18"/>
    <p:sldId id="301" r:id="rId19"/>
    <p:sldId id="280" r:id="rId20"/>
    <p:sldId id="273" r:id="rId21"/>
    <p:sldId id="26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95209" autoAdjust="0"/>
  </p:normalViewPr>
  <p:slideViewPr>
    <p:cSldViewPr snapToGrid="0" snapToObjects="1">
      <p:cViewPr varScale="1">
        <p:scale>
          <a:sx n="83" d="100"/>
          <a:sy n="83" d="100"/>
        </p:scale>
        <p:origin x="701" y="77"/>
      </p:cViewPr>
      <p:guideLst>
        <p:guide orient="horz" pos="2160"/>
        <p:guide pos="3840"/>
      </p:guideLst>
    </p:cSldViewPr>
  </p:slideViewPr>
  <p:notesTextViewPr>
    <p:cViewPr>
      <p:scale>
        <a:sx n="3" d="2"/>
        <a:sy n="3" d="2"/>
      </p:scale>
      <p:origin x="0" y="0"/>
    </p:cViewPr>
  </p:notesTextViewPr>
  <p:notesViewPr>
    <p:cSldViewPr snapToGrid="0" snapToObjects="1">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12/10/2021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12/10/2021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3175" y="-19050"/>
            <a:ext cx="12201525" cy="68834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8973319" y="6442524"/>
            <a:ext cx="2743200" cy="365125"/>
          </a:xfrm>
        </p:spPr>
        <p:txBody>
          <a:bodyPr/>
          <a:lstStyle/>
          <a:p>
            <a:fld id="{B61BEF0D-F0BB-DE4B-95CE-6DB70DBA9567}" type="datetimeFigureOut">
              <a:rPr lang="en-US" smtClean="0"/>
              <a:t>12/10/2021</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D57F1E4F-1CFF-5643-939E-217C01CDF565}" type="slidenum">
              <a:rPr lang="en-US" smtClean="0"/>
              <a:t>‹#›</a:t>
            </a:fld>
            <a:endParaRPr lang="en-US" dirty="0"/>
          </a:p>
        </p:txBody>
      </p:sp>
      <p:grpSp>
        <p:nvGrpSpPr>
          <p:cNvPr id="9" name="Group 8"/>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61BEF0D-F0BB-DE4B-95CE-6DB70DBA9567}" type="datetimeFigureOut">
              <a:rPr lang="en-US" smtClean="0"/>
              <a:t>12/10/2021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D57F1E4F-1CFF-5643-939E-217C01CDF565}" type="slidenum">
              <a:rPr lang="en-US" smtClean="0"/>
              <a:t>‹#›</a:t>
            </a:fld>
            <a:endParaRPr lang="en-US" dirty="0"/>
          </a:p>
        </p:txBody>
      </p:sp>
      <p:cxnSp>
        <p:nvCxnSpPr>
          <p:cNvPr id="7" name="Straight Connector 6"/>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3175" y="-1270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61BEF0D-F0BB-DE4B-95CE-6DB70DBA9567}" type="datetimeFigureOut">
              <a:rPr lang="en-US" smtClean="0"/>
              <a:t>12/10/2021</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D57F1E4F-1CFF-5643-939E-217C01CDF565}" type="slidenum">
              <a:rPr lang="en-US" smtClean="0"/>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B61BEF0D-F0BB-DE4B-95CE-6DB70DBA9567}" type="datetimeFigureOut">
              <a:rPr lang="en-US" smtClean="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61BEF0D-F0BB-DE4B-95CE-6DB70DBA9567}" type="datetimeFigureOut">
              <a:rPr lang="en-US" smtClean="0"/>
              <a:t>12/10/2021</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61BEF0D-F0BB-DE4B-95CE-6DB70DBA9567}" type="datetimeFigureOut">
              <a:rPr lang="en-US" smtClean="0"/>
              <a:t>12/10/2021</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D57F1E4F-1CFF-5643-939E-217C01CDF565}" type="slidenum">
              <a:rPr lang="en-US" smtClean="0"/>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61BEF0D-F0BB-DE4B-95CE-6DB70DBA9567}" type="datetimeFigureOut">
              <a:rPr lang="en-US" smtClean="0"/>
              <a:t>12/10/2021</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D57F1E4F-1CFF-5643-939E-217C01CDF565}" type="slidenum">
              <a:rPr lang="en-US" smtClean="0"/>
              <a:t>‹#›</a:t>
            </a:fld>
            <a:endParaRPr lang="en-US" dirty="0"/>
          </a:p>
        </p:txBody>
      </p:sp>
      <p:cxnSp>
        <p:nvCxnSpPr>
          <p:cNvPr id="9" name="Straight Connector 8"/>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lorlib.com/wp/art-gallery-websites/" TargetMode="External"/><Relationship Id="rId2" Type="http://schemas.openxmlformats.org/officeDocument/2006/relationships/hyperlink" Target="https://www.contemporaryartgalleryonline.gallery/" TargetMode="External"/><Relationship Id="rId1" Type="http://schemas.openxmlformats.org/officeDocument/2006/relationships/slideLayout" Target="../slideLayouts/slideLayout2.xml"/><Relationship Id="rId4" Type="http://schemas.openxmlformats.org/officeDocument/2006/relationships/hyperlink" Target="https://www.slideshare.net/onalkothari/literature-study-on-art-gallery"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p:cNvPicPr>
            <a:picLocks noChangeAspect="1"/>
          </p:cNvPicPr>
          <p:nvPr/>
        </p:nvPicPr>
        <p:blipFill rotWithShape="1">
          <a:blip r:embed="rId3" cstate="print">
            <a:alphaModFix amt="40000"/>
            <a:duotone>
              <a:schemeClr val="bg2">
                <a:shade val="45000"/>
                <a:satMod val="135000"/>
              </a:schemeClr>
              <a:prstClr val="white"/>
            </a:duotone>
          </a:blip>
          <a:srcRect/>
          <a:stretch>
            <a:fillRect/>
          </a:stretch>
        </p:blipFill>
        <p:spPr>
          <a:xfrm>
            <a:off x="29053" y="-131194"/>
            <a:ext cx="12135724" cy="6961849"/>
          </a:xfrm>
          <a:prstGeom prst="rect">
            <a:avLst/>
          </a:prstGeom>
        </p:spPr>
      </p:pic>
      <p:sp>
        <p:nvSpPr>
          <p:cNvPr id="2" name="Title 1"/>
          <p:cNvSpPr>
            <a:spLocks noGrp="1"/>
          </p:cNvSpPr>
          <p:nvPr>
            <p:ph type="ctrTitle"/>
          </p:nvPr>
        </p:nvSpPr>
        <p:spPr>
          <a:xfrm>
            <a:off x="2096678" y="1906559"/>
            <a:ext cx="8915399" cy="945451"/>
          </a:xfrm>
        </p:spPr>
        <p:txBody>
          <a:bodyPr>
            <a:noAutofit/>
          </a:bodyPr>
          <a:lstStyle/>
          <a:p>
            <a:r>
              <a:rPr lang="en-IN" sz="6000" b="1" dirty="0">
                <a:solidFill>
                  <a:srgbClr val="000000"/>
                </a:solidFill>
                <a:effectLst/>
                <a:latin typeface="Times New Roman" panose="02020603050405020304" pitchFamily="18" charset="0"/>
                <a:cs typeface="Times New Roman" panose="02020603050405020304" pitchFamily="18" charset="0"/>
              </a:rPr>
              <a:t>ART GALLERY EXPO</a:t>
            </a:r>
            <a:endParaRPr lang="en-US" sz="6000" dirty="0">
              <a:latin typeface="Times New Roman" panose="02020603050405020304" pitchFamily="18" charset="0"/>
              <a:cs typeface="Times New Roman" panose="02020603050405020304" pitchFamily="18" charset="0"/>
            </a:endParaRPr>
          </a:p>
        </p:txBody>
      </p:sp>
      <p:grpSp>
        <p:nvGrpSpPr>
          <p:cNvPr id="20" name="Group 19"/>
          <p:cNvGrpSpPr>
            <a:grpSpLocks noGrp="1" noUngrp="1" noRot="1" noChangeAspect="1" noMove="1" noResize="1"/>
          </p:cNvGrpSpPr>
          <p:nvPr/>
        </p:nvGrpSpPr>
        <p:grpSpPr>
          <a:xfrm>
            <a:off x="9" y="228600"/>
            <a:ext cx="2851523" cy="6638625"/>
            <a:chOff x="2487613" y="285750"/>
            <a:chExt cx="2428875" cy="5654676"/>
          </a:xfrm>
          <a:solidFill>
            <a:schemeClr val="accent1">
              <a:lumMod val="75000"/>
              <a:alpha val="40000"/>
            </a:schemeClr>
          </a:solidFill>
        </p:grpSpPr>
        <p:sp>
          <p:nvSpPr>
            <p:cNvPr id="21"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2"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3"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4"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5"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6"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7"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8"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9"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0"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1"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2"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34" name="Group 33"/>
          <p:cNvGrpSpPr>
            <a:grpSpLocks noGrp="1" noUngrp="1" noRot="1" noChangeAspect="1" noMove="1" noResize="1"/>
          </p:cNvGrpSpPr>
          <p:nvPr/>
        </p:nvGrpSpPr>
        <p:grpSpPr>
          <a:xfrm>
            <a:off x="27224" y="-30"/>
            <a:ext cx="2356675" cy="6853284"/>
            <a:chOff x="6627813" y="195452"/>
            <a:chExt cx="1952625" cy="5678299"/>
          </a:xfrm>
          <a:solidFill>
            <a:schemeClr val="accent1"/>
          </a:solidFill>
        </p:grpSpPr>
        <p:sp>
          <p:nvSpPr>
            <p:cNvPr id="35"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6"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7"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8"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9"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40"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41"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42"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43"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44"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45"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6"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8" name="Rectangle 47"/>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9"/>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52" name="TextBox 51"/>
          <p:cNvSpPr txBox="1"/>
          <p:nvPr/>
        </p:nvSpPr>
        <p:spPr>
          <a:xfrm>
            <a:off x="1602049" y="5180198"/>
            <a:ext cx="6649570" cy="1200329"/>
          </a:xfrm>
          <a:prstGeom prst="rect">
            <a:avLst/>
          </a:prstGeom>
          <a:noFill/>
        </p:spPr>
        <p:txBody>
          <a:bodyPr wrap="square">
            <a:spAutoFit/>
          </a:bodyPr>
          <a:lstStyle/>
          <a:p>
            <a:r>
              <a:rPr lang="en-IN" b="1" dirty="0">
                <a:solidFill>
                  <a:srgbClr val="7030A0"/>
                </a:solidFill>
                <a:latin typeface="Times New Roman" panose="02020603050405020304" pitchFamily="18" charset="0"/>
                <a:cs typeface="Times New Roman" panose="02020603050405020304" pitchFamily="18" charset="0"/>
                <a:sym typeface="+mn-ea"/>
              </a:rPr>
              <a:t>MINI PROJECT - 1</a:t>
            </a:r>
            <a:endParaRPr lang="en-IN" b="1" dirty="0">
              <a:solidFill>
                <a:srgbClr val="7030A0"/>
              </a:solidFill>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Under the supervision of:</a:t>
            </a:r>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sym typeface="+mn-ea"/>
              </a:rPr>
              <a:t>G.VAMSHI  KRISHNA</a:t>
            </a:r>
          </a:p>
          <a:p>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6993859" y="3507016"/>
            <a:ext cx="4919164" cy="2861310"/>
          </a:xfrm>
          <a:prstGeom prst="rect">
            <a:avLst/>
          </a:prstGeom>
          <a:noFill/>
        </p:spPr>
        <p:txBody>
          <a:bodyPr wrap="square" rtlCol="0">
            <a:spAutoFit/>
          </a:bodyPr>
          <a:lstStyle/>
          <a:p>
            <a:r>
              <a:rPr lang="en-US" noProof="1">
                <a:solidFill>
                  <a:srgbClr val="FF0000"/>
                </a:solidFill>
                <a:latin typeface="Times New Roman" panose="02020603050405020304" pitchFamily="18" charset="0"/>
                <a:cs typeface="Times New Roman" panose="02020603050405020304" pitchFamily="18" charset="0"/>
              </a:rPr>
              <a:t>BATCH NO - 71</a:t>
            </a:r>
          </a:p>
          <a:p>
            <a:endParaRPr lang="en-US" noProof="1">
              <a:latin typeface="Times New Roman" panose="02020603050405020304" pitchFamily="18" charset="0"/>
              <a:cs typeface="Times New Roman" panose="02020603050405020304" pitchFamily="18" charset="0"/>
            </a:endParaRPr>
          </a:p>
          <a:p>
            <a:r>
              <a:rPr lang="en-US" noProof="1">
                <a:latin typeface="Times New Roman" panose="02020603050405020304" pitchFamily="18" charset="0"/>
                <a:cs typeface="Times New Roman" panose="02020603050405020304" pitchFamily="18" charset="0"/>
              </a:rPr>
              <a:t>NAME              -        ROLL NO</a:t>
            </a:r>
          </a:p>
          <a:p>
            <a:endParaRPr lang="en-US" noProof="1">
              <a:latin typeface="Times New Roman" panose="02020603050405020304" pitchFamily="18" charset="0"/>
              <a:cs typeface="Times New Roman" panose="02020603050405020304" pitchFamily="18" charset="0"/>
            </a:endParaRPr>
          </a:p>
          <a:p>
            <a:r>
              <a:rPr lang="en-US" noProof="1">
                <a:latin typeface="Times New Roman" panose="02020603050405020304" pitchFamily="18" charset="0"/>
                <a:cs typeface="Times New Roman" panose="02020603050405020304" pitchFamily="18" charset="0"/>
              </a:rPr>
              <a:t>19H51A05J4    -    A. Vijay Vardhan Reddy</a:t>
            </a:r>
          </a:p>
          <a:p>
            <a:r>
              <a:rPr lang="en-US" noProof="1">
                <a:latin typeface="Times New Roman" panose="02020603050405020304" pitchFamily="18" charset="0"/>
                <a:cs typeface="Times New Roman" panose="02020603050405020304" pitchFamily="18" charset="0"/>
              </a:rPr>
              <a:t>19H51A05K1    -  Ch. Usha</a:t>
            </a:r>
          </a:p>
          <a:p>
            <a:r>
              <a:rPr lang="en-US" noProof="1" smtClean="0">
                <a:latin typeface="Times New Roman" panose="02020603050405020304" pitchFamily="18" charset="0"/>
                <a:cs typeface="Times New Roman" panose="02020603050405020304" pitchFamily="18" charset="0"/>
              </a:rPr>
              <a:t>19H51A05K2    -  G. Manasa</a:t>
            </a:r>
            <a:endParaRPr lang="en-US" noProof="1">
              <a:latin typeface="Times New Roman" panose="02020603050405020304" pitchFamily="18" charset="0"/>
              <a:cs typeface="Times New Roman" panose="02020603050405020304" pitchFamily="18" charset="0"/>
            </a:endParaRPr>
          </a:p>
          <a:p>
            <a:r>
              <a:rPr lang="en-US" noProof="1">
                <a:latin typeface="Times New Roman" panose="02020603050405020304" pitchFamily="18" charset="0"/>
                <a:cs typeface="Times New Roman" panose="02020603050405020304" pitchFamily="18" charset="0"/>
              </a:rPr>
              <a:t>19H51A05K3    -  G.Ganendhar</a:t>
            </a:r>
          </a:p>
          <a:p>
            <a:endParaRPr lang="en-US" noProof="1">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211933" y="54731"/>
            <a:ext cx="11908790" cy="1344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214846"/>
            <a:ext cx="8897565" cy="894695"/>
          </a:xfrm>
        </p:spPr>
        <p:txBody>
          <a:bodyPr>
            <a:normAutofit/>
          </a:bodyPr>
          <a:lstStyle/>
          <a:p>
            <a:r>
              <a:rPr lang="en-US" sz="4000"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2933700" y="2232212"/>
            <a:ext cx="8770571" cy="3651504"/>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ART GALLERY EXPO is </a:t>
            </a:r>
            <a:r>
              <a:rPr lang="en-US" dirty="0" smtClean="0">
                <a:solidFill>
                  <a:schemeClr val="tx1"/>
                </a:solidFill>
                <a:latin typeface="Times New Roman" panose="02020603050405020304" pitchFamily="18" charset="0"/>
                <a:cs typeface="Times New Roman" panose="02020603050405020304" pitchFamily="18" charset="0"/>
              </a:rPr>
              <a:t>a website. </a:t>
            </a:r>
            <a:r>
              <a:rPr lang="en-US" dirty="0">
                <a:solidFill>
                  <a:schemeClr val="tx1"/>
                </a:solidFill>
                <a:latin typeface="Times New Roman" panose="02020603050405020304" pitchFamily="18" charset="0"/>
                <a:cs typeface="Times New Roman" panose="02020603050405020304" pitchFamily="18" charset="0"/>
              </a:rPr>
              <a:t>It is very helpful for the art lovers . This </a:t>
            </a:r>
            <a:r>
              <a:rPr lang="en-US" dirty="0" smtClean="0">
                <a:solidFill>
                  <a:schemeClr val="tx1"/>
                </a:solidFill>
                <a:latin typeface="Times New Roman" panose="02020603050405020304" pitchFamily="18" charset="0"/>
                <a:cs typeface="Times New Roman" panose="02020603050405020304" pitchFamily="18" charset="0"/>
              </a:rPr>
              <a:t>website </a:t>
            </a:r>
            <a:r>
              <a:rPr lang="en-US" dirty="0">
                <a:solidFill>
                  <a:schemeClr val="tx1"/>
                </a:solidFill>
                <a:latin typeface="Times New Roman" panose="02020603050405020304" pitchFamily="18" charset="0"/>
                <a:cs typeface="Times New Roman" panose="02020603050405020304" pitchFamily="18" charset="0"/>
              </a:rPr>
              <a:t>helps the end-users to </a:t>
            </a:r>
            <a:r>
              <a:rPr lang="en-US" dirty="0" smtClean="0">
                <a:solidFill>
                  <a:schemeClr val="tx1"/>
                </a:solidFill>
                <a:latin typeface="Times New Roman" panose="02020603050405020304" pitchFamily="18" charset="0"/>
                <a:cs typeface="Times New Roman" panose="02020603050405020304" pitchFamily="18" charset="0"/>
              </a:rPr>
              <a:t>get </a:t>
            </a:r>
            <a:r>
              <a:rPr lang="en-US" dirty="0">
                <a:solidFill>
                  <a:schemeClr val="tx1"/>
                </a:solidFill>
                <a:latin typeface="Times New Roman" panose="02020603050405020304" pitchFamily="18" charset="0"/>
                <a:cs typeface="Times New Roman" panose="02020603050405020304" pitchFamily="18" charset="0"/>
              </a:rPr>
              <a:t>their arts and paintings based on their interests. Art Gallery brings an opportunity to view online arts at our Art Gallery Expo, we bring details of all arts done by many different artist. The Art Gallery Expo is updated periodically, so the user can view and buy the latest collection of contemporary art online from anywhere. User can also view and buy the latest </a:t>
            </a:r>
            <a:r>
              <a:rPr lang="en-US" dirty="0" smtClean="0">
                <a:solidFill>
                  <a:schemeClr val="tx1"/>
                </a:solidFill>
                <a:latin typeface="Times New Roman" panose="02020603050405020304" pitchFamily="18" charset="0"/>
                <a:cs typeface="Times New Roman" panose="02020603050405020304" pitchFamily="18" charset="0"/>
              </a:rPr>
              <a:t>contemporary </a:t>
            </a:r>
            <a:r>
              <a:rPr lang="en-US" dirty="0">
                <a:solidFill>
                  <a:schemeClr val="tx1"/>
                </a:solidFill>
                <a:latin typeface="Times New Roman" panose="02020603050405020304" pitchFamily="18" charset="0"/>
                <a:cs typeface="Times New Roman" panose="02020603050405020304" pitchFamily="18" charset="0"/>
              </a:rPr>
              <a:t>art collection available at </a:t>
            </a:r>
            <a:r>
              <a:rPr lang="en-US" dirty="0" smtClean="0">
                <a:solidFill>
                  <a:schemeClr val="tx1"/>
                </a:solidFill>
                <a:latin typeface="Times New Roman" panose="02020603050405020304" pitchFamily="18" charset="0"/>
                <a:cs typeface="Times New Roman" panose="02020603050405020304" pitchFamily="18" charset="0"/>
              </a:rPr>
              <a:t>our </a:t>
            </a:r>
            <a:r>
              <a:rPr lang="en-US" dirty="0" err="1" smtClean="0">
                <a:solidFill>
                  <a:schemeClr val="tx1"/>
                </a:solidFill>
                <a:latin typeface="Times New Roman" panose="02020603050405020304" pitchFamily="18" charset="0"/>
                <a:cs typeface="Times New Roman" panose="02020603050405020304" pitchFamily="18" charset="0"/>
              </a:rPr>
              <a:t>portal.The</a:t>
            </a:r>
            <a:r>
              <a:rPr lang="en-US" dirty="0" smtClean="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end user can get the contact details of the artist so that they can reach the artist directly.The portal includes the the cost of the art.</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424" y="1386110"/>
            <a:ext cx="8897565" cy="803255"/>
          </a:xfrm>
        </p:spPr>
        <p:txBody>
          <a:bodyPr>
            <a:normAutofit/>
          </a:bodyPr>
          <a:lstStyle/>
          <a:p>
            <a:r>
              <a:rPr lang="en-US" sz="4000" b="1" dirty="0" smtClean="0">
                <a:latin typeface="Times New Roman" panose="02020603050405020304" pitchFamily="18" charset="0"/>
                <a:cs typeface="Times New Roman" panose="02020603050405020304" pitchFamily="18" charset="0"/>
              </a:rPr>
              <a:t>Software &amp; Hardware Requirements</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947800" y="2189365"/>
            <a:ext cx="9244200" cy="4100290"/>
          </a:xfrm>
        </p:spPr>
        <p:txBody>
          <a:bodyPr>
            <a:normAutofit fontScale="85000" lnSpcReduction="20000"/>
          </a:bodyPr>
          <a:lstStyle/>
          <a:p>
            <a:pPr marL="0" indent="0">
              <a:buNone/>
            </a:pPr>
            <a:r>
              <a:rPr lang="en-IN" u="sng" dirty="0" smtClean="0">
                <a:solidFill>
                  <a:schemeClr val="tx1"/>
                </a:solidFill>
                <a:latin typeface="Times New Roman" panose="02020603050405020304" pitchFamily="18" charset="0"/>
                <a:cs typeface="Times New Roman" panose="02020603050405020304" pitchFamily="18" charset="0"/>
              </a:rPr>
              <a:t>SOFTWARE</a:t>
            </a:r>
            <a:endParaRPr lang="en-IN" u="sng" dirty="0">
              <a:solidFill>
                <a:schemeClr val="tx1"/>
              </a:solidFill>
              <a:latin typeface="Times New Roman" panose="02020603050405020304" pitchFamily="18" charset="0"/>
              <a:cs typeface="Times New Roman" panose="02020603050405020304" pitchFamily="18" charset="0"/>
            </a:endParaRPr>
          </a:p>
          <a:p>
            <a:r>
              <a:rPr lang="en-IN" dirty="0">
                <a:solidFill>
                  <a:schemeClr val="tx1"/>
                </a:solidFill>
                <a:latin typeface="Times New Roman" panose="02020603050405020304" pitchFamily="18" charset="0"/>
                <a:cs typeface="Times New Roman" panose="02020603050405020304" pitchFamily="18" charset="0"/>
              </a:rPr>
              <a:t>Operating system	 :	Windows 10 </a:t>
            </a:r>
          </a:p>
          <a:p>
            <a:r>
              <a:rPr lang="en-IN" dirty="0">
                <a:solidFill>
                  <a:schemeClr val="tx1"/>
                </a:solidFill>
                <a:latin typeface="Times New Roman" panose="02020603050405020304" pitchFamily="18" charset="0"/>
                <a:cs typeface="Times New Roman" panose="02020603050405020304" pitchFamily="18" charset="0"/>
              </a:rPr>
              <a:t>DBMS		 :	MongoDB.</a:t>
            </a:r>
          </a:p>
          <a:p>
            <a:r>
              <a:rPr lang="en-IN" dirty="0">
                <a:solidFill>
                  <a:schemeClr val="tx1"/>
                </a:solidFill>
                <a:latin typeface="Times New Roman" panose="02020603050405020304" pitchFamily="18" charset="0"/>
                <a:cs typeface="Times New Roman" panose="02020603050405020304" pitchFamily="18" charset="0"/>
              </a:rPr>
              <a:t>Compiler	</a:t>
            </a:r>
            <a:r>
              <a:rPr lang="en-IN" dirty="0" smtClean="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  	</a:t>
            </a:r>
            <a:r>
              <a:rPr lang="en-IN" dirty="0" smtClean="0">
                <a:solidFill>
                  <a:schemeClr val="tx1"/>
                </a:solidFill>
                <a:latin typeface="Times New Roman" panose="02020603050405020304" pitchFamily="18" charset="0"/>
                <a:cs typeface="Times New Roman" panose="02020603050405020304" pitchFamily="18" charset="0"/>
              </a:rPr>
              <a:t>Visual </a:t>
            </a:r>
            <a:r>
              <a:rPr lang="en-IN" dirty="0">
                <a:solidFill>
                  <a:schemeClr val="tx1"/>
                </a:solidFill>
                <a:latin typeface="Times New Roman" panose="02020603050405020304" pitchFamily="18" charset="0"/>
                <a:cs typeface="Times New Roman" panose="02020603050405020304" pitchFamily="18" charset="0"/>
              </a:rPr>
              <a:t>studio code</a:t>
            </a:r>
          </a:p>
          <a:p>
            <a:r>
              <a:rPr lang="en-IN" dirty="0">
                <a:solidFill>
                  <a:schemeClr val="tx1"/>
                </a:solidFill>
                <a:latin typeface="Times New Roman" panose="02020603050405020304" pitchFamily="18" charset="0"/>
                <a:cs typeface="Times New Roman" panose="02020603050405020304" pitchFamily="18" charset="0"/>
              </a:rPr>
              <a:t>Front-end tools </a:t>
            </a:r>
            <a:r>
              <a:rPr lang="en-IN" dirty="0" smtClean="0">
                <a:solidFill>
                  <a:schemeClr val="tx1"/>
                </a:solidFill>
                <a:latin typeface="Times New Roman" panose="02020603050405020304" pitchFamily="18" charset="0"/>
                <a:cs typeface="Times New Roman" panose="02020603050405020304" pitchFamily="18" charset="0"/>
              </a:rPr>
              <a:t>    </a:t>
            </a:r>
            <a:r>
              <a:rPr lang="en-IN" dirty="0">
                <a:solidFill>
                  <a:schemeClr val="tx1"/>
                </a:solidFill>
                <a:latin typeface="Times New Roman" panose="02020603050405020304" pitchFamily="18" charset="0"/>
                <a:cs typeface="Times New Roman" panose="02020603050405020304" pitchFamily="18" charset="0"/>
              </a:rPr>
              <a:t>	 :	</a:t>
            </a:r>
            <a:r>
              <a:rPr lang="en-IN" dirty="0" smtClean="0">
                <a:solidFill>
                  <a:schemeClr val="tx1"/>
                </a:solidFill>
                <a:latin typeface="Times New Roman" panose="02020603050405020304" pitchFamily="18" charset="0"/>
                <a:cs typeface="Times New Roman" panose="02020603050405020304" pitchFamily="18" charset="0"/>
              </a:rPr>
              <a:t>HTML,CSS,Bootstrap,EJS</a:t>
            </a:r>
            <a:r>
              <a:rPr lang="en-IN" dirty="0">
                <a:solidFill>
                  <a:schemeClr val="tx1"/>
                </a:solidFill>
                <a:latin typeface="Times New Roman" panose="02020603050405020304" pitchFamily="18" charset="0"/>
                <a:cs typeface="Times New Roman" panose="02020603050405020304" pitchFamily="18" charset="0"/>
              </a:rPr>
              <a:t>.</a:t>
            </a:r>
          </a:p>
          <a:p>
            <a:r>
              <a:rPr lang="en-IN" dirty="0">
                <a:solidFill>
                  <a:schemeClr val="tx1"/>
                </a:solidFill>
                <a:latin typeface="Times New Roman" panose="02020603050405020304" pitchFamily="18" charset="0"/>
                <a:cs typeface="Times New Roman" panose="02020603050405020304" pitchFamily="18" charset="0"/>
              </a:rPr>
              <a:t>Back-end tools       </a:t>
            </a:r>
            <a:r>
              <a:rPr lang="en-IN" dirty="0" smtClean="0">
                <a:solidFill>
                  <a:schemeClr val="tx1"/>
                </a:solidFill>
                <a:latin typeface="Times New Roman" panose="02020603050405020304" pitchFamily="18" charset="0"/>
                <a:cs typeface="Times New Roman" panose="02020603050405020304" pitchFamily="18" charset="0"/>
              </a:rPr>
              <a:t>	 :              Node.Js,Express.Js.</a:t>
            </a:r>
          </a:p>
          <a:p>
            <a:pPr marL="0" indent="0">
              <a:buNone/>
            </a:pPr>
            <a:endParaRPr lang="en-IN" dirty="0">
              <a:solidFill>
                <a:schemeClr val="tx1"/>
              </a:solidFill>
              <a:latin typeface="Times New Roman" panose="02020603050405020304" pitchFamily="18" charset="0"/>
              <a:cs typeface="Times New Roman" panose="02020603050405020304" pitchFamily="18" charset="0"/>
            </a:endParaRPr>
          </a:p>
          <a:p>
            <a:pPr marL="0" indent="0">
              <a:buNone/>
            </a:pPr>
            <a:r>
              <a:rPr lang="en-IN" sz="2100" u="sng" dirty="0" smtClean="0">
                <a:solidFill>
                  <a:schemeClr val="tx1"/>
                </a:solidFill>
                <a:latin typeface="Times New Roman" panose="02020603050405020304" pitchFamily="18" charset="0"/>
                <a:cs typeface="Times New Roman" panose="02020603050405020304" pitchFamily="18" charset="0"/>
              </a:rPr>
              <a:t>HARDWARE</a:t>
            </a:r>
            <a:endParaRPr lang="en-IN" sz="2100" u="sng" dirty="0">
              <a:solidFill>
                <a:schemeClr val="tx1"/>
              </a:solidFill>
              <a:latin typeface="Times New Roman" panose="02020603050405020304" pitchFamily="18" charset="0"/>
              <a:cs typeface="Times New Roman" panose="02020603050405020304" pitchFamily="18" charset="0"/>
            </a:endParaRPr>
          </a:p>
          <a:p>
            <a:r>
              <a:rPr lang="en-US" dirty="0" smtClean="0">
                <a:solidFill>
                  <a:schemeClr val="tx1"/>
                </a:solidFill>
                <a:latin typeface="Times New Roman" panose="02020603050405020304" pitchFamily="18" charset="0"/>
                <a:cs typeface="Times New Roman" panose="02020603050405020304" pitchFamily="18" charset="0"/>
              </a:rPr>
              <a:t>Platform                                 :              windows  and later versions.</a:t>
            </a:r>
          </a:p>
          <a:p>
            <a:r>
              <a:rPr lang="en-US" dirty="0" smtClean="0">
                <a:solidFill>
                  <a:schemeClr val="tx1"/>
                </a:solidFill>
                <a:latin typeface="Times New Roman" panose="02020603050405020304" pitchFamily="18" charset="0"/>
                <a:cs typeface="Times New Roman" panose="02020603050405020304" pitchFamily="18" charset="0"/>
              </a:rPr>
              <a:t>RAM        		  : 	8GB </a:t>
            </a:r>
          </a:p>
          <a:p>
            <a:r>
              <a:rPr lang="en-US" dirty="0" smtClean="0">
                <a:solidFill>
                  <a:schemeClr val="tx1"/>
                </a:solidFill>
                <a:latin typeface="Times New Roman" panose="02020603050405020304" pitchFamily="18" charset="0"/>
                <a:cs typeface="Times New Roman" panose="02020603050405020304" pitchFamily="18" charset="0"/>
              </a:rPr>
              <a:t>System configuration    	  : 	 32GB  </a:t>
            </a: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651631" y="4431323"/>
            <a:ext cx="1363226"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Contact us</a:t>
            </a:r>
            <a:endParaRPr lang="en-US" dirty="0"/>
          </a:p>
        </p:txBody>
      </p:sp>
      <p:sp>
        <p:nvSpPr>
          <p:cNvPr id="21" name="Rectangle 20"/>
          <p:cNvSpPr/>
          <p:nvPr/>
        </p:nvSpPr>
        <p:spPr>
          <a:xfrm>
            <a:off x="7315200" y="4431323"/>
            <a:ext cx="1165023"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p:cNvSpPr/>
          <p:nvPr/>
        </p:nvSpPr>
        <p:spPr>
          <a:xfrm>
            <a:off x="6189785" y="4431323"/>
            <a:ext cx="927462"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p:cNvSpPr/>
          <p:nvPr/>
        </p:nvSpPr>
        <p:spPr>
          <a:xfrm>
            <a:off x="4061878" y="4431323"/>
            <a:ext cx="1482778"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ectangle 17"/>
          <p:cNvSpPr/>
          <p:nvPr/>
        </p:nvSpPr>
        <p:spPr>
          <a:xfrm>
            <a:off x="7117247" y="2649415"/>
            <a:ext cx="890285"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ectangle 16"/>
          <p:cNvSpPr/>
          <p:nvPr/>
        </p:nvSpPr>
        <p:spPr>
          <a:xfrm>
            <a:off x="4970585" y="2649415"/>
            <a:ext cx="959952"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p:cNvSpPr/>
          <p:nvPr/>
        </p:nvSpPr>
        <p:spPr>
          <a:xfrm>
            <a:off x="2950698" y="2649415"/>
            <a:ext cx="897987"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p:cNvSpPr/>
          <p:nvPr/>
        </p:nvSpPr>
        <p:spPr>
          <a:xfrm>
            <a:off x="820615" y="2649415"/>
            <a:ext cx="812242" cy="3693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3853543" y="1280160"/>
            <a:ext cx="1691113" cy="3693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idx="4294967295"/>
          </p:nvPr>
        </p:nvSpPr>
        <p:spPr>
          <a:xfrm>
            <a:off x="300446" y="247650"/>
            <a:ext cx="7793038" cy="776288"/>
          </a:xfrm>
        </p:spPr>
        <p:txBody>
          <a:bodyPr>
            <a:normAutofit/>
          </a:bodyPr>
          <a:lstStyle/>
          <a:p>
            <a:r>
              <a:rPr lang="en-US" sz="4000" dirty="0" smtClean="0">
                <a:latin typeface="Times New Roman" pitchFamily="18" charset="0"/>
                <a:cs typeface="Times New Roman" pitchFamily="18" charset="0"/>
              </a:rPr>
              <a:t>ARCHITECTURE</a:t>
            </a:r>
            <a:endParaRPr lang="en-US" sz="4000" dirty="0">
              <a:latin typeface="Times New Roman" pitchFamily="18" charset="0"/>
              <a:cs typeface="Times New Roman" pitchFamily="18" charset="0"/>
            </a:endParaRPr>
          </a:p>
        </p:txBody>
      </p:sp>
      <p:sp>
        <p:nvSpPr>
          <p:cNvPr id="4" name="TextBox 3"/>
          <p:cNvSpPr txBox="1"/>
          <p:nvPr/>
        </p:nvSpPr>
        <p:spPr>
          <a:xfrm>
            <a:off x="3848685" y="1280160"/>
            <a:ext cx="2586446" cy="369332"/>
          </a:xfrm>
          <a:prstGeom prst="rect">
            <a:avLst/>
          </a:prstGeom>
          <a:noFill/>
        </p:spPr>
        <p:txBody>
          <a:bodyPr wrap="square" rtlCol="0">
            <a:spAutoFit/>
          </a:bodyPr>
          <a:lstStyle/>
          <a:p>
            <a:r>
              <a:rPr lang="en-US" dirty="0" smtClean="0"/>
              <a:t>Art Gallery Expo</a:t>
            </a:r>
            <a:endParaRPr lang="en-US" dirty="0"/>
          </a:p>
        </p:txBody>
      </p:sp>
      <p:sp>
        <p:nvSpPr>
          <p:cNvPr id="5" name="TextBox 4"/>
          <p:cNvSpPr txBox="1"/>
          <p:nvPr/>
        </p:nvSpPr>
        <p:spPr>
          <a:xfrm>
            <a:off x="820615" y="2649415"/>
            <a:ext cx="812242" cy="369332"/>
          </a:xfrm>
          <a:prstGeom prst="rect">
            <a:avLst/>
          </a:prstGeom>
          <a:noFill/>
        </p:spPr>
        <p:txBody>
          <a:bodyPr wrap="square" rtlCol="0">
            <a:spAutoFit/>
          </a:bodyPr>
          <a:lstStyle/>
          <a:p>
            <a:r>
              <a:rPr lang="en-US" dirty="0" smtClean="0"/>
              <a:t>HOME</a:t>
            </a:r>
            <a:endParaRPr lang="en-US" dirty="0"/>
          </a:p>
        </p:txBody>
      </p:sp>
      <p:sp>
        <p:nvSpPr>
          <p:cNvPr id="6" name="TextBox 5"/>
          <p:cNvSpPr txBox="1"/>
          <p:nvPr/>
        </p:nvSpPr>
        <p:spPr>
          <a:xfrm>
            <a:off x="2893457" y="2649417"/>
            <a:ext cx="1136111" cy="369332"/>
          </a:xfrm>
          <a:prstGeom prst="rect">
            <a:avLst/>
          </a:prstGeom>
          <a:noFill/>
        </p:spPr>
        <p:txBody>
          <a:bodyPr wrap="square" rtlCol="0">
            <a:spAutoFit/>
          </a:bodyPr>
          <a:lstStyle/>
          <a:p>
            <a:r>
              <a:rPr lang="en-US" dirty="0" smtClean="0"/>
              <a:t>About us</a:t>
            </a:r>
            <a:endParaRPr lang="en-US" dirty="0"/>
          </a:p>
        </p:txBody>
      </p:sp>
      <p:sp>
        <p:nvSpPr>
          <p:cNvPr id="7" name="TextBox 6"/>
          <p:cNvSpPr txBox="1"/>
          <p:nvPr/>
        </p:nvSpPr>
        <p:spPr>
          <a:xfrm>
            <a:off x="4970585" y="2649415"/>
            <a:ext cx="1469404" cy="369332"/>
          </a:xfrm>
          <a:prstGeom prst="rect">
            <a:avLst/>
          </a:prstGeom>
          <a:noFill/>
        </p:spPr>
        <p:txBody>
          <a:bodyPr wrap="square" rtlCol="0">
            <a:spAutoFit/>
          </a:bodyPr>
          <a:lstStyle/>
          <a:p>
            <a:r>
              <a:rPr lang="en-US" dirty="0" smtClean="0"/>
              <a:t>Sign  up</a:t>
            </a:r>
            <a:endParaRPr lang="en-US" dirty="0"/>
          </a:p>
        </p:txBody>
      </p:sp>
      <p:sp>
        <p:nvSpPr>
          <p:cNvPr id="8" name="TextBox 7"/>
          <p:cNvSpPr txBox="1"/>
          <p:nvPr/>
        </p:nvSpPr>
        <p:spPr>
          <a:xfrm>
            <a:off x="7117247" y="2649417"/>
            <a:ext cx="1336431" cy="369332"/>
          </a:xfrm>
          <a:prstGeom prst="rect">
            <a:avLst/>
          </a:prstGeom>
          <a:noFill/>
        </p:spPr>
        <p:txBody>
          <a:bodyPr wrap="square" rtlCol="0">
            <a:spAutoFit/>
          </a:bodyPr>
          <a:lstStyle/>
          <a:p>
            <a:r>
              <a:rPr lang="en-US" dirty="0" smtClean="0"/>
              <a:t>Login</a:t>
            </a:r>
            <a:endParaRPr lang="en-US" dirty="0"/>
          </a:p>
        </p:txBody>
      </p:sp>
      <p:sp>
        <p:nvSpPr>
          <p:cNvPr id="9" name="TextBox 8"/>
          <p:cNvSpPr txBox="1"/>
          <p:nvPr/>
        </p:nvSpPr>
        <p:spPr>
          <a:xfrm>
            <a:off x="4061878" y="4431323"/>
            <a:ext cx="1482778" cy="369332"/>
          </a:xfrm>
          <a:prstGeom prst="rect">
            <a:avLst/>
          </a:prstGeom>
          <a:noFill/>
        </p:spPr>
        <p:txBody>
          <a:bodyPr wrap="none" rtlCol="0">
            <a:spAutoFit/>
          </a:bodyPr>
          <a:lstStyle/>
          <a:p>
            <a:r>
              <a:rPr lang="en-US" dirty="0" smtClean="0"/>
              <a:t>View All Posts</a:t>
            </a:r>
            <a:endParaRPr lang="en-US" dirty="0"/>
          </a:p>
        </p:txBody>
      </p:sp>
      <p:sp>
        <p:nvSpPr>
          <p:cNvPr id="10" name="TextBox 9"/>
          <p:cNvSpPr txBox="1"/>
          <p:nvPr/>
        </p:nvSpPr>
        <p:spPr>
          <a:xfrm>
            <a:off x="6361192" y="4431323"/>
            <a:ext cx="584647" cy="369332"/>
          </a:xfrm>
          <a:prstGeom prst="rect">
            <a:avLst/>
          </a:prstGeom>
          <a:noFill/>
        </p:spPr>
        <p:txBody>
          <a:bodyPr wrap="none" rtlCol="0">
            <a:spAutoFit/>
          </a:bodyPr>
          <a:lstStyle/>
          <a:p>
            <a:r>
              <a:rPr lang="en-US" dirty="0" smtClean="0"/>
              <a:t>Post</a:t>
            </a:r>
            <a:endParaRPr lang="en-US" dirty="0"/>
          </a:p>
        </p:txBody>
      </p:sp>
      <p:sp>
        <p:nvSpPr>
          <p:cNvPr id="11" name="TextBox 10"/>
          <p:cNvSpPr txBox="1"/>
          <p:nvPr/>
        </p:nvSpPr>
        <p:spPr>
          <a:xfrm>
            <a:off x="7374460" y="4412566"/>
            <a:ext cx="1046501" cy="369332"/>
          </a:xfrm>
          <a:prstGeom prst="rect">
            <a:avLst/>
          </a:prstGeom>
          <a:noFill/>
        </p:spPr>
        <p:txBody>
          <a:bodyPr wrap="square" rtlCol="0">
            <a:spAutoFit/>
          </a:bodyPr>
          <a:lstStyle/>
          <a:p>
            <a:r>
              <a:rPr lang="en-US" dirty="0" smtClean="0"/>
              <a:t>About us</a:t>
            </a:r>
            <a:endParaRPr lang="en-US" dirty="0"/>
          </a:p>
        </p:txBody>
      </p:sp>
      <p:sp>
        <p:nvSpPr>
          <p:cNvPr id="12" name="TextBox 11"/>
          <p:cNvSpPr txBox="1"/>
          <p:nvPr/>
        </p:nvSpPr>
        <p:spPr>
          <a:xfrm>
            <a:off x="8651631" y="4431323"/>
            <a:ext cx="184731" cy="369332"/>
          </a:xfrm>
          <a:prstGeom prst="rect">
            <a:avLst/>
          </a:prstGeom>
          <a:noFill/>
        </p:spPr>
        <p:txBody>
          <a:bodyPr wrap="none" rtlCol="0">
            <a:spAutoFit/>
          </a:bodyPr>
          <a:lstStyle/>
          <a:p>
            <a:endParaRPr lang="en-US" dirty="0"/>
          </a:p>
        </p:txBody>
      </p:sp>
      <p:cxnSp>
        <p:nvCxnSpPr>
          <p:cNvPr id="54" name="Straight Connector 53"/>
          <p:cNvCxnSpPr/>
          <p:nvPr/>
        </p:nvCxnSpPr>
        <p:spPr>
          <a:xfrm>
            <a:off x="4781005" y="1649491"/>
            <a:ext cx="0" cy="41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781005" y="2063929"/>
            <a:ext cx="2534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44656" y="2063929"/>
            <a:ext cx="0" cy="585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7315200" y="2063929"/>
            <a:ext cx="0" cy="585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358537" y="2063929"/>
            <a:ext cx="34224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358537" y="2063929"/>
            <a:ext cx="0" cy="585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6" idx="0"/>
          </p:cNvCxnSpPr>
          <p:nvPr/>
        </p:nvCxnSpPr>
        <p:spPr>
          <a:xfrm>
            <a:off x="3379929" y="2063931"/>
            <a:ext cx="8207" cy="58548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8" idx="2"/>
          </p:cNvCxnSpPr>
          <p:nvPr/>
        </p:nvCxnSpPr>
        <p:spPr>
          <a:xfrm>
            <a:off x="7562390" y="3018747"/>
            <a:ext cx="1004" cy="691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402183" y="3709851"/>
            <a:ext cx="49377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402183" y="3709851"/>
            <a:ext cx="0" cy="721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563394" y="3709851"/>
            <a:ext cx="0" cy="72147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20" idx="0"/>
          </p:cNvCxnSpPr>
          <p:nvPr/>
        </p:nvCxnSpPr>
        <p:spPr>
          <a:xfrm>
            <a:off x="6653516" y="3718447"/>
            <a:ext cx="0" cy="7128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359849" y="3709851"/>
            <a:ext cx="0" cy="7214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66560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2812-CBCE-4F87-B3C2-E0F385A2EDA9}"/>
              </a:ext>
            </a:extLst>
          </p:cNvPr>
          <p:cNvSpPr>
            <a:spLocks noGrp="1"/>
          </p:cNvSpPr>
          <p:nvPr>
            <p:ph type="title"/>
          </p:nvPr>
        </p:nvSpPr>
        <p:spPr>
          <a:xfrm>
            <a:off x="2806706" y="1393098"/>
            <a:ext cx="8897565" cy="812220"/>
          </a:xfrm>
        </p:spPr>
        <p:txBody>
          <a:bodyPr>
            <a:normAutofit/>
          </a:bodyPr>
          <a:lstStyle/>
          <a:p>
            <a:r>
              <a:rPr lang="en-US" sz="4000" b="1" dirty="0">
                <a:latin typeface="Times New Roman" panose="02020603050405020304" pitchFamily="18" charset="0"/>
                <a:cs typeface="Times New Roman" panose="02020603050405020304" pitchFamily="18" charset="0"/>
              </a:rPr>
              <a:t>UML DIAGRAMS</a:t>
            </a:r>
          </a:p>
        </p:txBody>
      </p:sp>
      <p:sp>
        <p:nvSpPr>
          <p:cNvPr id="4" name="Oval 3"/>
          <p:cNvSpPr/>
          <p:nvPr/>
        </p:nvSpPr>
        <p:spPr>
          <a:xfrm>
            <a:off x="5055326" y="2638697"/>
            <a:ext cx="1632857" cy="16067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ART GALLERY EXPO</a:t>
            </a:r>
            <a:endParaRPr lang="en-US" dirty="0"/>
          </a:p>
        </p:txBody>
      </p:sp>
      <p:sp>
        <p:nvSpPr>
          <p:cNvPr id="7" name="Rectangle 6"/>
          <p:cNvSpPr/>
          <p:nvPr/>
        </p:nvSpPr>
        <p:spPr>
          <a:xfrm>
            <a:off x="2299063" y="2638697"/>
            <a:ext cx="1384663" cy="14499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MEMBER</a:t>
            </a:r>
            <a:endParaRPr lang="en-US" dirty="0"/>
          </a:p>
        </p:txBody>
      </p:sp>
      <p:sp>
        <p:nvSpPr>
          <p:cNvPr id="8" name="Rectangle 7"/>
          <p:cNvSpPr/>
          <p:nvPr/>
        </p:nvSpPr>
        <p:spPr>
          <a:xfrm>
            <a:off x="8298910" y="2717074"/>
            <a:ext cx="1384663" cy="144997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ARTIST</a:t>
            </a:r>
            <a:endParaRPr lang="en-US" dirty="0"/>
          </a:p>
        </p:txBody>
      </p:sp>
      <p:cxnSp>
        <p:nvCxnSpPr>
          <p:cNvPr id="10" name="Straight Arrow Connector 9"/>
          <p:cNvCxnSpPr>
            <a:endCxn id="4" idx="1"/>
          </p:cNvCxnSpPr>
          <p:nvPr/>
        </p:nvCxnSpPr>
        <p:spPr>
          <a:xfrm>
            <a:off x="3683726" y="2873997"/>
            <a:ext cx="16107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a:endCxn id="4" idx="6"/>
          </p:cNvCxnSpPr>
          <p:nvPr/>
        </p:nvCxnSpPr>
        <p:spPr>
          <a:xfrm flipH="1">
            <a:off x="6688183" y="3442063"/>
            <a:ext cx="16107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4" idx="3"/>
          </p:cNvCxnSpPr>
          <p:nvPr/>
        </p:nvCxnSpPr>
        <p:spPr>
          <a:xfrm>
            <a:off x="3683726" y="4010129"/>
            <a:ext cx="16107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4" idx="2"/>
          </p:cNvCxnSpPr>
          <p:nvPr/>
        </p:nvCxnSpPr>
        <p:spPr>
          <a:xfrm>
            <a:off x="3683726" y="3435531"/>
            <a:ext cx="1371600" cy="6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431283" y="2873997"/>
            <a:ext cx="1867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6431282" y="4010129"/>
            <a:ext cx="18676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892731" y="2532408"/>
            <a:ext cx="643125" cy="369332"/>
          </a:xfrm>
          <a:prstGeom prst="rect">
            <a:avLst/>
          </a:prstGeom>
          <a:noFill/>
        </p:spPr>
        <p:txBody>
          <a:bodyPr wrap="none" rtlCol="0">
            <a:spAutoFit/>
          </a:bodyPr>
          <a:lstStyle/>
          <a:p>
            <a:r>
              <a:rPr lang="en-US" dirty="0" smtClean="0"/>
              <a:t>login</a:t>
            </a:r>
            <a:endParaRPr lang="en-US" dirty="0"/>
          </a:p>
        </p:txBody>
      </p:sp>
      <p:sp>
        <p:nvSpPr>
          <p:cNvPr id="30" name="TextBox 29"/>
          <p:cNvSpPr txBox="1"/>
          <p:nvPr/>
        </p:nvSpPr>
        <p:spPr>
          <a:xfrm>
            <a:off x="3956192" y="3072731"/>
            <a:ext cx="896336" cy="369332"/>
          </a:xfrm>
          <a:prstGeom prst="rect">
            <a:avLst/>
          </a:prstGeom>
          <a:noFill/>
        </p:spPr>
        <p:txBody>
          <a:bodyPr wrap="none" rtlCol="0">
            <a:spAutoFit/>
          </a:bodyPr>
          <a:lstStyle/>
          <a:p>
            <a:r>
              <a:rPr lang="en-US" dirty="0" smtClean="0"/>
              <a:t>register</a:t>
            </a:r>
            <a:endParaRPr lang="en-US" dirty="0"/>
          </a:p>
        </p:txBody>
      </p:sp>
      <p:sp>
        <p:nvSpPr>
          <p:cNvPr id="31" name="TextBox 30"/>
          <p:cNvSpPr txBox="1"/>
          <p:nvPr/>
        </p:nvSpPr>
        <p:spPr>
          <a:xfrm>
            <a:off x="3790684" y="3640797"/>
            <a:ext cx="1264642" cy="369332"/>
          </a:xfrm>
          <a:prstGeom prst="rect">
            <a:avLst/>
          </a:prstGeom>
          <a:noFill/>
        </p:spPr>
        <p:txBody>
          <a:bodyPr wrap="none" rtlCol="0">
            <a:spAutoFit/>
          </a:bodyPr>
          <a:lstStyle/>
          <a:p>
            <a:r>
              <a:rPr lang="en-US" dirty="0" smtClean="0"/>
              <a:t>Get Details </a:t>
            </a:r>
            <a:endParaRPr lang="en-US" dirty="0"/>
          </a:p>
        </p:txBody>
      </p:sp>
      <p:sp>
        <p:nvSpPr>
          <p:cNvPr id="32" name="TextBox 31"/>
          <p:cNvSpPr txBox="1"/>
          <p:nvPr/>
        </p:nvSpPr>
        <p:spPr>
          <a:xfrm>
            <a:off x="7046544" y="2504665"/>
            <a:ext cx="643125" cy="369332"/>
          </a:xfrm>
          <a:prstGeom prst="rect">
            <a:avLst/>
          </a:prstGeom>
          <a:noFill/>
        </p:spPr>
        <p:txBody>
          <a:bodyPr wrap="none" rtlCol="0">
            <a:spAutoFit/>
          </a:bodyPr>
          <a:lstStyle/>
          <a:p>
            <a:r>
              <a:rPr lang="en-US" dirty="0" smtClean="0"/>
              <a:t>login</a:t>
            </a:r>
            <a:endParaRPr lang="en-US" dirty="0"/>
          </a:p>
        </p:txBody>
      </p:sp>
      <p:sp>
        <p:nvSpPr>
          <p:cNvPr id="33" name="TextBox 32"/>
          <p:cNvSpPr txBox="1"/>
          <p:nvPr/>
        </p:nvSpPr>
        <p:spPr>
          <a:xfrm>
            <a:off x="7046544" y="3040465"/>
            <a:ext cx="896336" cy="369332"/>
          </a:xfrm>
          <a:prstGeom prst="rect">
            <a:avLst/>
          </a:prstGeom>
          <a:noFill/>
        </p:spPr>
        <p:txBody>
          <a:bodyPr wrap="none" rtlCol="0">
            <a:spAutoFit/>
          </a:bodyPr>
          <a:lstStyle/>
          <a:p>
            <a:r>
              <a:rPr lang="en-US" dirty="0" smtClean="0"/>
              <a:t>register</a:t>
            </a:r>
            <a:endParaRPr lang="en-US" dirty="0"/>
          </a:p>
        </p:txBody>
      </p:sp>
      <p:sp>
        <p:nvSpPr>
          <p:cNvPr id="34" name="TextBox 33"/>
          <p:cNvSpPr txBox="1"/>
          <p:nvPr/>
        </p:nvSpPr>
        <p:spPr>
          <a:xfrm>
            <a:off x="6732974" y="3608531"/>
            <a:ext cx="1264642" cy="369332"/>
          </a:xfrm>
          <a:prstGeom prst="rect">
            <a:avLst/>
          </a:prstGeom>
          <a:noFill/>
        </p:spPr>
        <p:txBody>
          <a:bodyPr wrap="none" rtlCol="0">
            <a:spAutoFit/>
          </a:bodyPr>
          <a:lstStyle/>
          <a:p>
            <a:r>
              <a:rPr lang="en-US" dirty="0" smtClean="0"/>
              <a:t>Get Details </a:t>
            </a:r>
            <a:endParaRPr lang="en-US" dirty="0"/>
          </a:p>
        </p:txBody>
      </p:sp>
    </p:spTree>
    <p:extLst>
      <p:ext uri="{BB962C8B-B14F-4D97-AF65-F5344CB8AC3E}">
        <p14:creationId xmlns:p14="http://schemas.microsoft.com/office/powerpoint/2010/main" val="96589788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AD0B1-6B28-48DD-A023-AAEB1E1B9341}"/>
              </a:ext>
            </a:extLst>
          </p:cNvPr>
          <p:cNvSpPr/>
          <p:nvPr/>
        </p:nvSpPr>
        <p:spPr>
          <a:xfrm>
            <a:off x="2632315" y="1494022"/>
            <a:ext cx="1678675" cy="5186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i="1" dirty="0">
                <a:solidFill>
                  <a:schemeClr val="tx1"/>
                </a:solidFill>
              </a:rPr>
              <a:t>customer</a:t>
            </a:r>
          </a:p>
        </p:txBody>
      </p:sp>
      <p:sp>
        <p:nvSpPr>
          <p:cNvPr id="5" name="Oval 4">
            <a:extLst>
              <a:ext uri="{FF2B5EF4-FFF2-40B4-BE49-F238E27FC236}">
                <a16:creationId xmlns:a16="http://schemas.microsoft.com/office/drawing/2014/main" id="{DD7E9266-92B4-4203-B0AD-0582281F9E0E}"/>
              </a:ext>
            </a:extLst>
          </p:cNvPr>
          <p:cNvSpPr/>
          <p:nvPr/>
        </p:nvSpPr>
        <p:spPr>
          <a:xfrm>
            <a:off x="5105951" y="1096139"/>
            <a:ext cx="1789401" cy="474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u="sng" dirty="0" smtClean="0">
                <a:solidFill>
                  <a:schemeClr val="tx1"/>
                </a:solidFill>
              </a:rPr>
              <a:t>username</a:t>
            </a:r>
            <a:endParaRPr lang="en-IN" i="1" u="sng" dirty="0">
              <a:solidFill>
                <a:schemeClr val="tx1"/>
              </a:solidFill>
            </a:endParaRPr>
          </a:p>
        </p:txBody>
      </p:sp>
      <p:sp>
        <p:nvSpPr>
          <p:cNvPr id="6" name="Oval 5">
            <a:extLst>
              <a:ext uri="{FF2B5EF4-FFF2-40B4-BE49-F238E27FC236}">
                <a16:creationId xmlns:a16="http://schemas.microsoft.com/office/drawing/2014/main" id="{33F5DFF3-39CC-4682-858E-E55567D2ECE5}"/>
              </a:ext>
            </a:extLst>
          </p:cNvPr>
          <p:cNvSpPr/>
          <p:nvPr/>
        </p:nvSpPr>
        <p:spPr>
          <a:xfrm>
            <a:off x="838493" y="1525525"/>
            <a:ext cx="1529686" cy="5109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Name </a:t>
            </a:r>
            <a:endParaRPr lang="en-IN" i="1" dirty="0">
              <a:solidFill>
                <a:schemeClr val="tx1"/>
              </a:solidFill>
            </a:endParaRPr>
          </a:p>
        </p:txBody>
      </p:sp>
      <p:sp>
        <p:nvSpPr>
          <p:cNvPr id="7" name="Oval 6">
            <a:extLst>
              <a:ext uri="{FF2B5EF4-FFF2-40B4-BE49-F238E27FC236}">
                <a16:creationId xmlns:a16="http://schemas.microsoft.com/office/drawing/2014/main" id="{7170DFB7-3109-4BBA-A238-B38961508FBB}"/>
              </a:ext>
            </a:extLst>
          </p:cNvPr>
          <p:cNvSpPr/>
          <p:nvPr/>
        </p:nvSpPr>
        <p:spPr>
          <a:xfrm>
            <a:off x="849961" y="2155401"/>
            <a:ext cx="1580786" cy="5459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i="1" dirty="0">
                <a:solidFill>
                  <a:schemeClr val="tx1"/>
                </a:solidFill>
              </a:rPr>
              <a:t>address</a:t>
            </a:r>
          </a:p>
        </p:txBody>
      </p:sp>
      <p:sp>
        <p:nvSpPr>
          <p:cNvPr id="8" name="Diamond 7">
            <a:extLst>
              <a:ext uri="{FF2B5EF4-FFF2-40B4-BE49-F238E27FC236}">
                <a16:creationId xmlns:a16="http://schemas.microsoft.com/office/drawing/2014/main" id="{7085165A-43AA-450F-A52B-D52BB707D1DB}"/>
              </a:ext>
            </a:extLst>
          </p:cNvPr>
          <p:cNvSpPr/>
          <p:nvPr/>
        </p:nvSpPr>
        <p:spPr>
          <a:xfrm>
            <a:off x="2701401" y="2423974"/>
            <a:ext cx="1591951" cy="794056"/>
          </a:xfrm>
          <a:prstGeom prst="diamon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smtClean="0">
                <a:solidFill>
                  <a:schemeClr val="tx1"/>
                </a:solidFill>
              </a:rPr>
              <a:t>Likes_</a:t>
            </a:r>
          </a:p>
          <a:p>
            <a:pPr algn="ctr"/>
            <a:r>
              <a:rPr lang="en-US" i="1" dirty="0" smtClean="0">
                <a:solidFill>
                  <a:schemeClr val="tx1"/>
                </a:solidFill>
              </a:rPr>
              <a:t>artist </a:t>
            </a:r>
            <a:endParaRPr lang="en-IN" i="1" dirty="0">
              <a:solidFill>
                <a:schemeClr val="tx1"/>
              </a:solidFill>
            </a:endParaRPr>
          </a:p>
        </p:txBody>
      </p:sp>
      <p:sp>
        <p:nvSpPr>
          <p:cNvPr id="9" name="Rectangle 8">
            <a:extLst>
              <a:ext uri="{FF2B5EF4-FFF2-40B4-BE49-F238E27FC236}">
                <a16:creationId xmlns:a16="http://schemas.microsoft.com/office/drawing/2014/main" id="{5392792A-5554-4221-B100-B821C00A9504}"/>
              </a:ext>
            </a:extLst>
          </p:cNvPr>
          <p:cNvSpPr/>
          <p:nvPr/>
        </p:nvSpPr>
        <p:spPr>
          <a:xfrm>
            <a:off x="3088282" y="3660688"/>
            <a:ext cx="1009934" cy="3684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Artist</a:t>
            </a:r>
            <a:endParaRPr lang="en-IN" i="1" dirty="0">
              <a:solidFill>
                <a:schemeClr val="tx1"/>
              </a:solidFill>
            </a:endParaRPr>
          </a:p>
        </p:txBody>
      </p:sp>
      <p:sp>
        <p:nvSpPr>
          <p:cNvPr id="10" name="Oval 9">
            <a:extLst>
              <a:ext uri="{FF2B5EF4-FFF2-40B4-BE49-F238E27FC236}">
                <a16:creationId xmlns:a16="http://schemas.microsoft.com/office/drawing/2014/main" id="{5BA4BACA-4F07-49FC-BAF5-F4E4AE277F5C}"/>
              </a:ext>
            </a:extLst>
          </p:cNvPr>
          <p:cNvSpPr/>
          <p:nvPr/>
        </p:nvSpPr>
        <p:spPr>
          <a:xfrm>
            <a:off x="4541253" y="3306692"/>
            <a:ext cx="1323276" cy="4594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Name</a:t>
            </a:r>
          </a:p>
        </p:txBody>
      </p:sp>
      <p:sp>
        <p:nvSpPr>
          <p:cNvPr id="11" name="Oval 10">
            <a:extLst>
              <a:ext uri="{FF2B5EF4-FFF2-40B4-BE49-F238E27FC236}">
                <a16:creationId xmlns:a16="http://schemas.microsoft.com/office/drawing/2014/main" id="{E07C6D62-D373-4A14-89D0-8B9DD6D13EFD}"/>
              </a:ext>
            </a:extLst>
          </p:cNvPr>
          <p:cNvSpPr/>
          <p:nvPr/>
        </p:nvSpPr>
        <p:spPr>
          <a:xfrm>
            <a:off x="849961" y="3606960"/>
            <a:ext cx="1566506" cy="4691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smtClean="0">
                <a:solidFill>
                  <a:schemeClr val="tx1"/>
                </a:solidFill>
              </a:rPr>
              <a:t>Address</a:t>
            </a:r>
            <a:endParaRPr lang="en-IN" i="1" dirty="0">
              <a:solidFill>
                <a:schemeClr val="tx1"/>
              </a:solidFill>
            </a:endParaRPr>
          </a:p>
        </p:txBody>
      </p:sp>
      <p:sp>
        <p:nvSpPr>
          <p:cNvPr id="12" name="Diamond 11">
            <a:extLst>
              <a:ext uri="{FF2B5EF4-FFF2-40B4-BE49-F238E27FC236}">
                <a16:creationId xmlns:a16="http://schemas.microsoft.com/office/drawing/2014/main" id="{D975B5E7-CC28-4C21-B772-FE2E85C6440D}"/>
              </a:ext>
            </a:extLst>
          </p:cNvPr>
          <p:cNvSpPr/>
          <p:nvPr/>
        </p:nvSpPr>
        <p:spPr>
          <a:xfrm>
            <a:off x="2752374" y="4240321"/>
            <a:ext cx="1685321" cy="661654"/>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smtClean="0">
                <a:solidFill>
                  <a:schemeClr val="tx1"/>
                </a:solidFill>
              </a:rPr>
              <a:t>Paint</a:t>
            </a:r>
            <a:endParaRPr lang="en-IN" i="1" dirty="0"/>
          </a:p>
        </p:txBody>
      </p:sp>
      <p:sp>
        <p:nvSpPr>
          <p:cNvPr id="13" name="Rectangle 12">
            <a:extLst>
              <a:ext uri="{FF2B5EF4-FFF2-40B4-BE49-F238E27FC236}">
                <a16:creationId xmlns:a16="http://schemas.microsoft.com/office/drawing/2014/main" id="{9BC44754-F1BE-4A28-B383-CD70B94CBFA3}"/>
              </a:ext>
            </a:extLst>
          </p:cNvPr>
          <p:cNvSpPr/>
          <p:nvPr/>
        </p:nvSpPr>
        <p:spPr>
          <a:xfrm>
            <a:off x="3244587" y="5092134"/>
            <a:ext cx="1447231" cy="4104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Art work</a:t>
            </a:r>
            <a:endParaRPr lang="en-IN" i="1" dirty="0">
              <a:solidFill>
                <a:schemeClr val="tx1"/>
              </a:solidFill>
            </a:endParaRPr>
          </a:p>
        </p:txBody>
      </p:sp>
      <p:sp>
        <p:nvSpPr>
          <p:cNvPr id="14" name="Oval 13">
            <a:extLst>
              <a:ext uri="{FF2B5EF4-FFF2-40B4-BE49-F238E27FC236}">
                <a16:creationId xmlns:a16="http://schemas.microsoft.com/office/drawing/2014/main" id="{F181BE82-25D3-44AE-8F22-AB0577FFA31F}"/>
              </a:ext>
            </a:extLst>
          </p:cNvPr>
          <p:cNvSpPr/>
          <p:nvPr/>
        </p:nvSpPr>
        <p:spPr>
          <a:xfrm>
            <a:off x="5077446" y="4520706"/>
            <a:ext cx="1408004" cy="4104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type</a:t>
            </a:r>
            <a:endParaRPr lang="en-IN" i="1" dirty="0">
              <a:solidFill>
                <a:schemeClr val="tx1"/>
              </a:solidFill>
            </a:endParaRPr>
          </a:p>
        </p:txBody>
      </p:sp>
      <p:sp>
        <p:nvSpPr>
          <p:cNvPr id="16" name="Oval 15">
            <a:extLst>
              <a:ext uri="{FF2B5EF4-FFF2-40B4-BE49-F238E27FC236}">
                <a16:creationId xmlns:a16="http://schemas.microsoft.com/office/drawing/2014/main" id="{DC3C985F-F268-4122-8740-424DB7C5566E}"/>
              </a:ext>
            </a:extLst>
          </p:cNvPr>
          <p:cNvSpPr/>
          <p:nvPr/>
        </p:nvSpPr>
        <p:spPr>
          <a:xfrm>
            <a:off x="258477" y="4486492"/>
            <a:ext cx="1590104" cy="605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u="sng" dirty="0" smtClean="0">
                <a:solidFill>
                  <a:schemeClr val="tx1"/>
                </a:solidFill>
              </a:rPr>
              <a:t>UPI_ID</a:t>
            </a:r>
            <a:endParaRPr lang="en-IN" i="1" u="sng" dirty="0">
              <a:solidFill>
                <a:schemeClr val="tx1"/>
              </a:solidFill>
            </a:endParaRPr>
          </a:p>
        </p:txBody>
      </p:sp>
      <p:sp>
        <p:nvSpPr>
          <p:cNvPr id="17" name="Oval 16">
            <a:extLst>
              <a:ext uri="{FF2B5EF4-FFF2-40B4-BE49-F238E27FC236}">
                <a16:creationId xmlns:a16="http://schemas.microsoft.com/office/drawing/2014/main" id="{A4D123C9-FE64-4DEA-A89D-42E38D7F2BDA}"/>
              </a:ext>
            </a:extLst>
          </p:cNvPr>
          <p:cNvSpPr/>
          <p:nvPr/>
        </p:nvSpPr>
        <p:spPr>
          <a:xfrm>
            <a:off x="5040520" y="5954490"/>
            <a:ext cx="1481857" cy="4743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title</a:t>
            </a:r>
            <a:endParaRPr lang="en-IN" i="1" dirty="0">
              <a:solidFill>
                <a:schemeClr val="tx1"/>
              </a:solidFill>
            </a:endParaRPr>
          </a:p>
        </p:txBody>
      </p:sp>
      <p:cxnSp>
        <p:nvCxnSpPr>
          <p:cNvPr id="19" name="Straight Connector 18">
            <a:extLst>
              <a:ext uri="{FF2B5EF4-FFF2-40B4-BE49-F238E27FC236}">
                <a16:creationId xmlns:a16="http://schemas.microsoft.com/office/drawing/2014/main" id="{2C7DBA89-665D-4AB6-BAB5-87E3A467C3E2}"/>
              </a:ext>
            </a:extLst>
          </p:cNvPr>
          <p:cNvCxnSpPr>
            <a:cxnSpLocks/>
            <a:stCxn id="4" idx="2"/>
            <a:endCxn id="8" idx="0"/>
          </p:cNvCxnSpPr>
          <p:nvPr/>
        </p:nvCxnSpPr>
        <p:spPr>
          <a:xfrm>
            <a:off x="3471653" y="2012637"/>
            <a:ext cx="25724" cy="41133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727AEA2-38DF-4FFB-88BB-0721BB6E65CA}"/>
              </a:ext>
            </a:extLst>
          </p:cNvPr>
          <p:cNvCxnSpPr>
            <a:cxnSpLocks/>
          </p:cNvCxnSpPr>
          <p:nvPr/>
        </p:nvCxnSpPr>
        <p:spPr>
          <a:xfrm flipH="1">
            <a:off x="3471652" y="3220270"/>
            <a:ext cx="25724" cy="419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035FD2-DF07-46EB-98BB-5DAB2B4E0BB6}"/>
              </a:ext>
            </a:extLst>
          </p:cNvPr>
          <p:cNvCxnSpPr>
            <a:cxnSpLocks/>
            <a:stCxn id="9" idx="2"/>
            <a:endCxn id="12" idx="0"/>
          </p:cNvCxnSpPr>
          <p:nvPr/>
        </p:nvCxnSpPr>
        <p:spPr>
          <a:xfrm>
            <a:off x="3593249" y="4029178"/>
            <a:ext cx="1786" cy="211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5257EC3-EA7C-44FE-A40D-8C702258AC39}"/>
              </a:ext>
            </a:extLst>
          </p:cNvPr>
          <p:cNvCxnSpPr>
            <a:stCxn id="6" idx="6"/>
            <a:endCxn id="4" idx="1"/>
          </p:cNvCxnSpPr>
          <p:nvPr/>
        </p:nvCxnSpPr>
        <p:spPr>
          <a:xfrm flipV="1">
            <a:off x="2368179" y="1753330"/>
            <a:ext cx="264136" cy="27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C7CFD51-953B-4F76-B91E-674D011ED67F}"/>
              </a:ext>
            </a:extLst>
          </p:cNvPr>
          <p:cNvCxnSpPr>
            <a:cxnSpLocks/>
            <a:stCxn id="7" idx="6"/>
            <a:endCxn id="4" idx="1"/>
          </p:cNvCxnSpPr>
          <p:nvPr/>
        </p:nvCxnSpPr>
        <p:spPr>
          <a:xfrm flipV="1">
            <a:off x="2430747" y="1753330"/>
            <a:ext cx="201568" cy="675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DAE7CF-7F1E-4316-8163-13A64F7BBD53}"/>
              </a:ext>
            </a:extLst>
          </p:cNvPr>
          <p:cNvCxnSpPr>
            <a:stCxn id="4" idx="3"/>
            <a:endCxn id="5" idx="2"/>
          </p:cNvCxnSpPr>
          <p:nvPr/>
        </p:nvCxnSpPr>
        <p:spPr>
          <a:xfrm flipV="1">
            <a:off x="4310990" y="1333327"/>
            <a:ext cx="794961" cy="420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612B73-496B-4515-AEBB-BFBE56178F50}"/>
              </a:ext>
            </a:extLst>
          </p:cNvPr>
          <p:cNvCxnSpPr>
            <a:cxnSpLocks/>
            <a:stCxn id="11" idx="6"/>
            <a:endCxn id="9" idx="1"/>
          </p:cNvCxnSpPr>
          <p:nvPr/>
        </p:nvCxnSpPr>
        <p:spPr>
          <a:xfrm>
            <a:off x="2416467" y="3841521"/>
            <a:ext cx="671815" cy="34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074CD34-CEAC-4196-9676-B9CA5A90AF53}"/>
              </a:ext>
            </a:extLst>
          </p:cNvPr>
          <p:cNvCxnSpPr>
            <a:cxnSpLocks/>
            <a:stCxn id="9" idx="3"/>
            <a:endCxn id="10" idx="2"/>
          </p:cNvCxnSpPr>
          <p:nvPr/>
        </p:nvCxnSpPr>
        <p:spPr>
          <a:xfrm flipV="1">
            <a:off x="4098216" y="3536430"/>
            <a:ext cx="443037" cy="308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785C00C-FC10-4CF0-9BBE-D03FE635574A}"/>
              </a:ext>
            </a:extLst>
          </p:cNvPr>
          <p:cNvCxnSpPr>
            <a:cxnSpLocks/>
            <a:stCxn id="12" idx="2"/>
          </p:cNvCxnSpPr>
          <p:nvPr/>
        </p:nvCxnSpPr>
        <p:spPr>
          <a:xfrm>
            <a:off x="3595035" y="4901975"/>
            <a:ext cx="5762" cy="1901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BCB979-67AE-422C-8EAD-E2760435D979}"/>
              </a:ext>
            </a:extLst>
          </p:cNvPr>
          <p:cNvCxnSpPr>
            <a:stCxn id="16" idx="6"/>
            <a:endCxn id="13" idx="1"/>
          </p:cNvCxnSpPr>
          <p:nvPr/>
        </p:nvCxnSpPr>
        <p:spPr>
          <a:xfrm flipV="1">
            <a:off x="2741973" y="5297363"/>
            <a:ext cx="502614" cy="7852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82EC8CC-1328-42DA-A408-6D29C1CB3593}"/>
              </a:ext>
            </a:extLst>
          </p:cNvPr>
          <p:cNvCxnSpPr>
            <a:stCxn id="13" idx="3"/>
            <a:endCxn id="14" idx="2"/>
          </p:cNvCxnSpPr>
          <p:nvPr/>
        </p:nvCxnSpPr>
        <p:spPr>
          <a:xfrm flipV="1">
            <a:off x="4691818" y="4725935"/>
            <a:ext cx="385628" cy="5714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F50172F-F07D-4E1C-ACB3-9C09413B9052}"/>
              </a:ext>
            </a:extLst>
          </p:cNvPr>
          <p:cNvCxnSpPr>
            <a:cxnSpLocks/>
            <a:stCxn id="13" idx="3"/>
            <a:endCxn id="17" idx="2"/>
          </p:cNvCxnSpPr>
          <p:nvPr/>
        </p:nvCxnSpPr>
        <p:spPr>
          <a:xfrm>
            <a:off x="4691818" y="5297363"/>
            <a:ext cx="348702" cy="894315"/>
          </a:xfrm>
          <a:prstGeom prst="line">
            <a:avLst/>
          </a:prstGeom>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4CA9D395-3FE6-46B1-ACC6-3D19B2DD7D18}"/>
              </a:ext>
            </a:extLst>
          </p:cNvPr>
          <p:cNvSpPr/>
          <p:nvPr/>
        </p:nvSpPr>
        <p:spPr>
          <a:xfrm>
            <a:off x="4910568" y="1890848"/>
            <a:ext cx="1580786" cy="5459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i="1" dirty="0">
              <a:solidFill>
                <a:schemeClr val="tx1"/>
              </a:solidFill>
            </a:endParaRPr>
          </a:p>
        </p:txBody>
      </p:sp>
      <p:sp>
        <p:nvSpPr>
          <p:cNvPr id="40" name="TextBox 39">
            <a:extLst>
              <a:ext uri="{FF2B5EF4-FFF2-40B4-BE49-F238E27FC236}">
                <a16:creationId xmlns:a16="http://schemas.microsoft.com/office/drawing/2014/main" id="{356A92CE-E520-4380-9BD6-D731F3863DEA}"/>
              </a:ext>
            </a:extLst>
          </p:cNvPr>
          <p:cNvSpPr txBox="1"/>
          <p:nvPr/>
        </p:nvSpPr>
        <p:spPr>
          <a:xfrm>
            <a:off x="5255267" y="1875628"/>
            <a:ext cx="6098240" cy="369332"/>
          </a:xfrm>
          <a:prstGeom prst="rect">
            <a:avLst/>
          </a:prstGeom>
          <a:noFill/>
        </p:spPr>
        <p:txBody>
          <a:bodyPr wrap="square">
            <a:spAutoFit/>
          </a:bodyPr>
          <a:lstStyle/>
          <a:p>
            <a:r>
              <a:rPr lang="en-IN" i="1" dirty="0"/>
              <a:t>amount</a:t>
            </a:r>
            <a:endParaRPr lang="en-US" dirty="0"/>
          </a:p>
        </p:txBody>
      </p:sp>
      <p:cxnSp>
        <p:nvCxnSpPr>
          <p:cNvPr id="123" name="Straight Connector 122">
            <a:extLst>
              <a:ext uri="{FF2B5EF4-FFF2-40B4-BE49-F238E27FC236}">
                <a16:creationId xmlns:a16="http://schemas.microsoft.com/office/drawing/2014/main" id="{E392743F-213F-4B66-A761-6F64D006780F}"/>
              </a:ext>
            </a:extLst>
          </p:cNvPr>
          <p:cNvCxnSpPr>
            <a:cxnSpLocks/>
            <a:stCxn id="4" idx="2"/>
            <a:endCxn id="38" idx="2"/>
          </p:cNvCxnSpPr>
          <p:nvPr/>
        </p:nvCxnSpPr>
        <p:spPr>
          <a:xfrm>
            <a:off x="3471653" y="2012637"/>
            <a:ext cx="1438915" cy="151167"/>
          </a:xfrm>
          <a:prstGeom prst="line">
            <a:avLst/>
          </a:prstGeom>
        </p:spPr>
        <p:style>
          <a:lnRef idx="1">
            <a:schemeClr val="accent1"/>
          </a:lnRef>
          <a:fillRef idx="0">
            <a:schemeClr val="accent1"/>
          </a:fillRef>
          <a:effectRef idx="0">
            <a:schemeClr val="accent1"/>
          </a:effectRef>
          <a:fontRef idx="minor">
            <a:schemeClr val="tx1"/>
          </a:fontRef>
        </p:style>
      </p:cxnSp>
      <p:sp>
        <p:nvSpPr>
          <p:cNvPr id="149" name="Title 1">
            <a:extLst>
              <a:ext uri="{FF2B5EF4-FFF2-40B4-BE49-F238E27FC236}">
                <a16:creationId xmlns:a16="http://schemas.microsoft.com/office/drawing/2014/main" id="{D05431DE-93F6-4FF7-9CF1-5E3C72F61304}"/>
              </a:ext>
            </a:extLst>
          </p:cNvPr>
          <p:cNvSpPr>
            <a:spLocks noGrp="1"/>
          </p:cNvSpPr>
          <p:nvPr>
            <p:ph type="title" idx="4294967295"/>
          </p:nvPr>
        </p:nvSpPr>
        <p:spPr>
          <a:xfrm>
            <a:off x="0" y="53975"/>
            <a:ext cx="8910638" cy="720725"/>
          </a:xfrm>
        </p:spPr>
        <p:txBody>
          <a:bodyPr>
            <a:normAutofit fontScale="90000"/>
          </a:bodyPr>
          <a:lstStyle/>
          <a:p>
            <a:r>
              <a:rPr lang="en-US" b="1" dirty="0">
                <a:latin typeface="Times New Roman" panose="02020603050405020304" pitchFamily="18" charset="0"/>
                <a:cs typeface="Times New Roman" panose="02020603050405020304" pitchFamily="18" charset="0"/>
              </a:rPr>
              <a:t>E-R DIAGRAM</a:t>
            </a:r>
          </a:p>
        </p:txBody>
      </p:sp>
      <p:cxnSp>
        <p:nvCxnSpPr>
          <p:cNvPr id="50" name="Straight Connector 49">
            <a:extLst>
              <a:ext uri="{FF2B5EF4-FFF2-40B4-BE49-F238E27FC236}">
                <a16:creationId xmlns:a16="http://schemas.microsoft.com/office/drawing/2014/main" id="{24BCB979-67AE-422C-8EAD-E2760435D979}"/>
              </a:ext>
            </a:extLst>
          </p:cNvPr>
          <p:cNvCxnSpPr/>
          <p:nvPr/>
        </p:nvCxnSpPr>
        <p:spPr>
          <a:xfrm flipV="1">
            <a:off x="1848581" y="3885166"/>
            <a:ext cx="1252928" cy="840769"/>
          </a:xfrm>
          <a:prstGeom prst="line">
            <a:avLst/>
          </a:prstGeom>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C3C985F-F268-4122-8740-424DB7C5566E}"/>
              </a:ext>
            </a:extLst>
          </p:cNvPr>
          <p:cNvSpPr/>
          <p:nvPr/>
        </p:nvSpPr>
        <p:spPr>
          <a:xfrm>
            <a:off x="356817" y="2804305"/>
            <a:ext cx="1590104" cy="605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smtClean="0">
                <a:solidFill>
                  <a:schemeClr val="tx1"/>
                </a:solidFill>
              </a:rPr>
              <a:t>Contact Number</a:t>
            </a:r>
            <a:endParaRPr lang="en-IN" i="1" dirty="0">
              <a:solidFill>
                <a:schemeClr val="tx1"/>
              </a:solidFill>
            </a:endParaRPr>
          </a:p>
        </p:txBody>
      </p:sp>
      <p:sp>
        <p:nvSpPr>
          <p:cNvPr id="54" name="Oval 53">
            <a:extLst>
              <a:ext uri="{FF2B5EF4-FFF2-40B4-BE49-F238E27FC236}">
                <a16:creationId xmlns:a16="http://schemas.microsoft.com/office/drawing/2014/main" id="{DC3C985F-F268-4122-8740-424DB7C5566E}"/>
              </a:ext>
            </a:extLst>
          </p:cNvPr>
          <p:cNvSpPr/>
          <p:nvPr/>
        </p:nvSpPr>
        <p:spPr>
          <a:xfrm>
            <a:off x="1151869" y="5779837"/>
            <a:ext cx="1590104" cy="605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i="1" dirty="0">
                <a:solidFill>
                  <a:schemeClr val="tx1"/>
                </a:solidFill>
              </a:rPr>
              <a:t>price</a:t>
            </a:r>
            <a:endParaRPr lang="en-IN" i="1" dirty="0">
              <a:solidFill>
                <a:schemeClr val="tx1"/>
              </a:solidFill>
            </a:endParaRPr>
          </a:p>
        </p:txBody>
      </p:sp>
      <p:cxnSp>
        <p:nvCxnSpPr>
          <p:cNvPr id="55" name="Straight Connector 54">
            <a:extLst>
              <a:ext uri="{FF2B5EF4-FFF2-40B4-BE49-F238E27FC236}">
                <a16:creationId xmlns:a16="http://schemas.microsoft.com/office/drawing/2014/main" id="{24BCB979-67AE-422C-8EAD-E2760435D979}"/>
              </a:ext>
            </a:extLst>
          </p:cNvPr>
          <p:cNvCxnSpPr>
            <a:stCxn id="52" idx="6"/>
          </p:cNvCxnSpPr>
          <p:nvPr/>
        </p:nvCxnSpPr>
        <p:spPr>
          <a:xfrm>
            <a:off x="1946921" y="3107126"/>
            <a:ext cx="1169678" cy="5535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86268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670"/>
            <a:ext cx="12192000" cy="6927669"/>
          </a:xfrm>
          <a:prstGeom prst="rect">
            <a:avLst/>
          </a:prstGeom>
        </p:spPr>
      </p:pic>
    </p:spTree>
    <p:extLst>
      <p:ext uri="{BB962C8B-B14F-4D97-AF65-F5344CB8AC3E}">
        <p14:creationId xmlns:p14="http://schemas.microsoft.com/office/powerpoint/2010/main" val="2692662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172" y="844732"/>
            <a:ext cx="6130833" cy="52686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834" y="844732"/>
            <a:ext cx="5904412" cy="5390605"/>
          </a:xfrm>
          <a:prstGeom prst="rect">
            <a:avLst/>
          </a:prstGeom>
        </p:spPr>
      </p:pic>
    </p:spTree>
    <p:extLst>
      <p:ext uri="{BB962C8B-B14F-4D97-AF65-F5344CB8AC3E}">
        <p14:creationId xmlns:p14="http://schemas.microsoft.com/office/powerpoint/2010/main" val="114817814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6031"/>
          <a:stretch/>
        </p:blipFill>
        <p:spPr>
          <a:xfrm>
            <a:off x="0" y="217715"/>
            <a:ext cx="5877346" cy="644434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32908"/>
          <a:stretch/>
        </p:blipFill>
        <p:spPr>
          <a:xfrm>
            <a:off x="5877346" y="217715"/>
            <a:ext cx="6157900" cy="6087291"/>
          </a:xfrm>
          <a:prstGeom prst="rect">
            <a:avLst/>
          </a:prstGeom>
        </p:spPr>
      </p:pic>
    </p:spTree>
    <p:extLst>
      <p:ext uri="{BB962C8B-B14F-4D97-AF65-F5344CB8AC3E}">
        <p14:creationId xmlns:p14="http://schemas.microsoft.com/office/powerpoint/2010/main" val="364515203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2114" y="548640"/>
            <a:ext cx="10128069" cy="5312230"/>
          </a:xfrm>
          <a:prstGeom prst="rect">
            <a:avLst/>
          </a:prstGeom>
        </p:spPr>
      </p:pic>
    </p:spTree>
    <p:extLst>
      <p:ext uri="{BB962C8B-B14F-4D97-AF65-F5344CB8AC3E}">
        <p14:creationId xmlns:p14="http://schemas.microsoft.com/office/powerpoint/2010/main" val="36502658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77036" y="1408802"/>
            <a:ext cx="8897565" cy="751692"/>
          </a:xfrm>
        </p:spPr>
        <p:txBody>
          <a:bodyPr>
            <a:normAutofit/>
          </a:bodyPr>
          <a:lstStyle/>
          <a:p>
            <a:r>
              <a:rPr lang="en-US" sz="4000" b="1" dirty="0">
                <a:latin typeface="Times New Roman" panose="02020603050405020304" pitchFamily="18" charset="0"/>
                <a:cs typeface="Times New Roman" panose="02020603050405020304" pitchFamily="18" charset="0"/>
              </a:rPr>
              <a:t>CONCLUSION</a:t>
            </a:r>
          </a:p>
        </p:txBody>
      </p:sp>
      <p:sp>
        <p:nvSpPr>
          <p:cNvPr id="7" name="TextBox 6"/>
          <p:cNvSpPr txBox="1"/>
          <p:nvPr/>
        </p:nvSpPr>
        <p:spPr>
          <a:xfrm>
            <a:off x="2808754" y="2256881"/>
            <a:ext cx="7937126" cy="3046095"/>
          </a:xfrm>
          <a:prstGeom prst="rect">
            <a:avLst/>
          </a:prstGeom>
          <a:noFill/>
        </p:spPr>
        <p:txBody>
          <a:bodyPr wrap="square">
            <a:spAutoFit/>
          </a:bodyPr>
          <a:lstStyle/>
          <a:p>
            <a:pPr marL="285750" indent="-285750" algn="just">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As people are busy in their own schedules and they are unable to visit the gallery so as to maintain a communication between the artist and the </a:t>
            </a:r>
            <a:r>
              <a:rPr lang="en-US" sz="1600" dirty="0" err="1">
                <a:solidFill>
                  <a:schemeClr val="tx1"/>
                </a:solidFill>
                <a:latin typeface="Times New Roman" panose="02020603050405020304" pitchFamily="18" charset="0"/>
                <a:cs typeface="Times New Roman" panose="02020603050405020304" pitchFamily="18" charset="0"/>
              </a:rPr>
              <a:t>customer ,Online</a:t>
            </a:r>
            <a:r>
              <a:rPr lang="en-US" sz="1600" dirty="0">
                <a:solidFill>
                  <a:schemeClr val="tx1"/>
                </a:solidFill>
                <a:latin typeface="Times New Roman" panose="02020603050405020304" pitchFamily="18" charset="0"/>
                <a:cs typeface="Times New Roman" panose="02020603050405020304" pitchFamily="18" charset="0"/>
              </a:rPr>
              <a:t> Art Gallery Expo acts a the medium. </a:t>
            </a:r>
          </a:p>
          <a:p>
            <a:pPr marL="285750" indent="-285750" algn="just">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main aim of the online art gallery expo is to decrease the stress and letting them to enjoy the arts through online mode , which also reduces their travel stress.</a:t>
            </a:r>
          </a:p>
          <a:p>
            <a:pPr marL="285750" indent="-285750" algn="just">
              <a:buFont typeface="Wingdings" panose="05000000000000000000" pitchFamily="2" charset="2"/>
              <a:buChar char="Ø"/>
            </a:pPr>
            <a:r>
              <a:rPr lang="en-US" sz="1600" dirty="0">
                <a:solidFill>
                  <a:schemeClr val="tx1"/>
                </a:solidFill>
                <a:latin typeface="Times New Roman" panose="02020603050405020304" pitchFamily="18" charset="0"/>
                <a:cs typeface="Times New Roman" panose="02020603050405020304" pitchFamily="18" charset="0"/>
              </a:rPr>
              <a:t>The customers </a:t>
            </a:r>
            <a:r>
              <a:rPr lang="en-US" sz="1600" dirty="0">
                <a:latin typeface="Times New Roman" panose="02020603050405020304" pitchFamily="18" charset="0"/>
                <a:cs typeface="Times New Roman" panose="02020603050405020304" pitchFamily="18" charset="0"/>
              </a:rPr>
              <a:t> can order any of the art work , and can also contact the artist for any further communication.</a:t>
            </a:r>
          </a:p>
          <a:p>
            <a:pPr indent="0" algn="just">
              <a:buFont typeface="Wingdings" panose="05000000000000000000" pitchFamily="2" charset="2"/>
              <a:buNone/>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5569" y="1434351"/>
            <a:ext cx="8911687" cy="627529"/>
          </a:xfrm>
        </p:spPr>
        <p:txBody>
          <a:bodyPr>
            <a:normAutofit fontScale="90000"/>
          </a:bodyPr>
          <a:lstStyle/>
          <a:p>
            <a:r>
              <a:rPr lang="en-IN" b="1" dirty="0">
                <a:latin typeface="Times New Roman" panose="02020603050405020304" pitchFamily="18" charset="0"/>
                <a:cs typeface="Times New Roman" panose="02020603050405020304" pitchFamily="18" charset="0"/>
              </a:rPr>
              <a:t>LIST OF CONTENTS</a:t>
            </a:r>
          </a:p>
        </p:txBody>
      </p:sp>
      <p:sp>
        <p:nvSpPr>
          <p:cNvPr id="3" name="Content Placeholder 2"/>
          <p:cNvSpPr>
            <a:spLocks noGrp="1"/>
          </p:cNvSpPr>
          <p:nvPr>
            <p:ph idx="1"/>
          </p:nvPr>
        </p:nvSpPr>
        <p:spPr>
          <a:xfrm>
            <a:off x="2805569" y="1551418"/>
            <a:ext cx="9039708" cy="4387222"/>
          </a:xfrm>
        </p:spPr>
        <p:txBody>
          <a:bodyPr>
            <a:noAutofit/>
          </a:bodyPr>
          <a:lstStyle/>
          <a:p>
            <a:pPr marL="0" indent="0">
              <a:buNone/>
            </a:pPr>
            <a:endParaRPr lang="en-IN"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600" dirty="0">
                <a:solidFill>
                  <a:schemeClr val="tx1"/>
                </a:solidFill>
                <a:latin typeface="Times New Roman" panose="02020603050405020304" pitchFamily="18" charset="0"/>
                <a:cs typeface="Times New Roman" panose="02020603050405020304" pitchFamily="18" charset="0"/>
              </a:rPr>
              <a:t> </a:t>
            </a:r>
            <a:r>
              <a:rPr lang="en-IN" sz="1800" dirty="0">
                <a:solidFill>
                  <a:schemeClr val="tx1"/>
                </a:solidFill>
                <a:latin typeface="Times New Roman" panose="02020603050405020304" pitchFamily="18" charset="0"/>
                <a:cs typeface="Times New Roman" panose="02020603050405020304" pitchFamily="18" charset="0"/>
              </a:rPr>
              <a:t>Abstract </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 Problem Statement</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 Introduction</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 Literature Survey</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 Proposed Solution</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 </a:t>
            </a:r>
            <a:r>
              <a:rPr lang="en-IN" sz="1800" dirty="0" smtClean="0">
                <a:solidFill>
                  <a:schemeClr val="tx1"/>
                </a:solidFill>
                <a:latin typeface="Times New Roman" panose="02020603050405020304" pitchFamily="18" charset="0"/>
                <a:cs typeface="Times New Roman" panose="02020603050405020304" pitchFamily="18" charset="0"/>
              </a:rPr>
              <a:t>Software &amp; Hardware Requirements</a:t>
            </a:r>
            <a:endParaRPr lang="en-IN" sz="1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1800" dirty="0" smtClean="0">
                <a:solidFill>
                  <a:schemeClr val="tx1"/>
                </a:solidFill>
                <a:latin typeface="Times New Roman" panose="02020603050405020304" pitchFamily="18" charset="0"/>
                <a:cs typeface="Times New Roman" panose="02020603050405020304" pitchFamily="18" charset="0"/>
              </a:rPr>
              <a:t>Architecture</a:t>
            </a:r>
            <a:endParaRPr lang="en-US" altLang="en-IN" sz="1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altLang="en-IN" sz="1800" dirty="0">
                <a:solidFill>
                  <a:schemeClr val="tx1"/>
                </a:solidFill>
                <a:latin typeface="Times New Roman" panose="02020603050405020304" pitchFamily="18" charset="0"/>
                <a:cs typeface="Times New Roman" panose="02020603050405020304" pitchFamily="18" charset="0"/>
              </a:rPr>
              <a:t>Uml diagram</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 Conclusion</a:t>
            </a:r>
          </a:p>
          <a:p>
            <a:pPr>
              <a:buFont typeface="Wingdings" panose="05000000000000000000" pitchFamily="2" charset="2"/>
              <a:buChar char="Ø"/>
            </a:pPr>
            <a:r>
              <a:rPr lang="en-IN" sz="1800" dirty="0">
                <a:solidFill>
                  <a:schemeClr val="tx1"/>
                </a:solidFill>
                <a:latin typeface="Times New Roman" panose="02020603050405020304" pitchFamily="18" charset="0"/>
                <a:cs typeface="Times New Roman" panose="02020603050405020304" pitchFamily="18" charset="0"/>
              </a:rPr>
              <a:t>References</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93098"/>
            <a:ext cx="8897565" cy="1045302"/>
          </a:xfrm>
        </p:spPr>
        <p:txBody>
          <a:bodyPr>
            <a:normAutofit/>
          </a:bodyPr>
          <a:lstStyle/>
          <a:p>
            <a:r>
              <a:rPr lang="en-IN" sz="4000" b="1"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lstStyle/>
          <a:p>
            <a:r>
              <a:rPr lang="en-IN" dirty="0">
                <a:hlinkClick r:id="rId2"/>
              </a:rPr>
              <a:t>https://www.contemporaryartgalleryonline.gallery/</a:t>
            </a:r>
            <a:endParaRPr lang="en-IN" dirty="0"/>
          </a:p>
          <a:p>
            <a:r>
              <a:rPr lang="en-IN" dirty="0">
                <a:hlinkClick r:id="rId3"/>
              </a:rPr>
              <a:t>https://colorlib.com/wp/art-gallery-websites/</a:t>
            </a:r>
            <a:endParaRPr lang="en-IN" dirty="0"/>
          </a:p>
          <a:p>
            <a:r>
              <a:rPr lang="en-IN" dirty="0">
                <a:hlinkClick r:id="rId4"/>
              </a:rPr>
              <a:t>https://www.slideshare.net/onalkothari/literature-study-on-art-gallery</a:t>
            </a:r>
            <a:endParaRPr lang="en-IN" dirty="0"/>
          </a:p>
          <a:p>
            <a:pPr marL="0" indent="0">
              <a:buNone/>
            </a:pPr>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p:cNvPicPr>
            <a:picLocks noChangeAspect="1"/>
          </p:cNvPicPr>
          <p:nvPr/>
        </p:nvPicPr>
        <p:blipFill rotWithShape="1">
          <a:blip r:embed="rId3" cstate="print">
            <a:alphaModFix amt="40000"/>
            <a:duotone>
              <a:schemeClr val="bg2">
                <a:shade val="45000"/>
                <a:satMod val="135000"/>
              </a:schemeClr>
              <a:prstClr val="white"/>
            </a:duotone>
          </a:blip>
          <a:srcRect/>
          <a:stretch>
            <a:fillRect/>
          </a:stretch>
        </p:blipFill>
        <p:spPr>
          <a:xfrm>
            <a:off x="-78286" y="-56456"/>
            <a:ext cx="12243062" cy="6857990"/>
          </a:xfrm>
          <a:prstGeom prst="rect">
            <a:avLst/>
          </a:prstGeom>
        </p:spPr>
      </p:pic>
      <p:sp>
        <p:nvSpPr>
          <p:cNvPr id="2" name="Title 1"/>
          <p:cNvSpPr>
            <a:spLocks noGrp="1"/>
          </p:cNvSpPr>
          <p:nvPr>
            <p:ph type="ctrTitle"/>
          </p:nvPr>
        </p:nvSpPr>
        <p:spPr>
          <a:xfrm>
            <a:off x="3998524" y="2686495"/>
            <a:ext cx="4925214" cy="3123642"/>
          </a:xfrm>
        </p:spPr>
        <p:txBody>
          <a:bodyPr>
            <a:normAutofit/>
          </a:bodyPr>
          <a:lstStyle/>
          <a:p>
            <a:r>
              <a:rPr lang="en-US" sz="5400" b="1" dirty="0">
                <a:solidFill>
                  <a:schemeClr val="tx1">
                    <a:lumMod val="85000"/>
                    <a:lumOff val="15000"/>
                  </a:schemeClr>
                </a:solidFill>
                <a:latin typeface="Times New Roman" panose="02020603050405020304" pitchFamily="18" charset="0"/>
                <a:cs typeface="Times New Roman" panose="02020603050405020304" pitchFamily="18" charset="0"/>
              </a:rPr>
              <a:t>THANK YOU</a:t>
            </a:r>
          </a:p>
        </p:txBody>
      </p:sp>
      <p:grpSp>
        <p:nvGrpSpPr>
          <p:cNvPr id="12" name="Group 11"/>
          <p:cNvGrpSpPr>
            <a:grpSpLocks noGrp="1" noUngrp="1" noRot="1" noChangeAspect="1" noMove="1" noResize="1"/>
          </p:cNvGrpSpPr>
          <p:nvPr/>
        </p:nvGrpSpPr>
        <p:grpSpPr>
          <a:xfrm>
            <a:off x="9" y="228600"/>
            <a:ext cx="2851523" cy="6638625"/>
            <a:chOff x="2487613" y="285750"/>
            <a:chExt cx="2428875" cy="5654676"/>
          </a:xfrm>
          <a:solidFill>
            <a:schemeClr val="accent1">
              <a:lumMod val="75000"/>
              <a:alpha val="40000"/>
            </a:schemeClr>
          </a:solidFill>
        </p:grpSpPr>
        <p:sp>
          <p:nvSpPr>
            <p:cNvPr id="13"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p:cNvGrpSpPr>
            <a:grpSpLocks noGrp="1" noUngrp="1" noRot="1" noChangeAspect="1" noMove="1" noResize="1"/>
          </p:cNvGrpSpPr>
          <p:nvPr/>
        </p:nvGrpSpPr>
        <p:grpSpPr>
          <a:xfrm>
            <a:off x="27224" y="-30"/>
            <a:ext cx="2356675" cy="6853284"/>
            <a:chOff x="6627813" y="195452"/>
            <a:chExt cx="1952625" cy="5678299"/>
          </a:xfrm>
          <a:solidFill>
            <a:schemeClr val="accent1"/>
          </a:solidFill>
        </p:grpSpPr>
        <p:sp>
          <p:nvSpPr>
            <p:cNvPr id="27"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Rectangle 39"/>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69"/>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0182" y="1405102"/>
            <a:ext cx="8911687" cy="764357"/>
          </a:xfrm>
        </p:spPr>
        <p:txBody>
          <a:bodyPr>
            <a:normAutofit/>
          </a:bodyPr>
          <a:lstStyle/>
          <a:p>
            <a:r>
              <a:rPr lang="en-IN" sz="40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2844453" y="2284876"/>
            <a:ext cx="8277571" cy="3777622"/>
          </a:xfrm>
        </p:spPr>
        <p:txBody>
          <a:bodyPr>
            <a:normAutofit/>
          </a:bodyPr>
          <a:lstStyle/>
          <a:p>
            <a:pPr marL="0" indent="0" algn="just">
              <a:buNone/>
            </a:pPr>
            <a:r>
              <a:rPr lang="en-US" dirty="0">
                <a:solidFill>
                  <a:schemeClr val="tx1"/>
                </a:solidFill>
                <a:effectLst/>
                <a:latin typeface="Times New Roman" panose="02020603050405020304" pitchFamily="18" charset="0"/>
                <a:cs typeface="Times New Roman" panose="02020603050405020304" pitchFamily="18" charset="0"/>
              </a:rPr>
              <a:t> Art Gallery expo is a website where artists can show up their art work and customers can buy </a:t>
            </a:r>
            <a:r>
              <a:rPr lang="en-US" dirty="0" smtClean="0">
                <a:solidFill>
                  <a:schemeClr val="tx1"/>
                </a:solidFill>
                <a:effectLst/>
                <a:latin typeface="Times New Roman" panose="02020603050405020304" pitchFamily="18" charset="0"/>
                <a:cs typeface="Times New Roman" panose="02020603050405020304" pitchFamily="18" charset="0"/>
              </a:rPr>
              <a:t>the </a:t>
            </a:r>
            <a:r>
              <a:rPr lang="en-US" dirty="0">
                <a:solidFill>
                  <a:schemeClr val="tx1"/>
                </a:solidFill>
                <a:effectLst/>
                <a:latin typeface="Times New Roman" panose="02020603050405020304" pitchFamily="18" charset="0"/>
                <a:cs typeface="Times New Roman" panose="02020603050405020304" pitchFamily="18" charset="0"/>
              </a:rPr>
              <a:t>art from art gallery. Now a days people are not having sufficient time to go to the art gallery and view the paintings, some may not have the chance to study the art compositions in that place. So this art gallery will give a chance to those who are keen at arts. By this website, end-users can explore all kind of art works. The arts done by the artists are thus exposed in the portal. The website is designed with a friendly user-interface and it also provides details of the art works such as table of content (details of the art).  Art Gallery is a time and money saving web site concept.</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357239"/>
            <a:ext cx="8897565" cy="866008"/>
          </a:xfrm>
        </p:spPr>
        <p:txBody>
          <a:bodyPr>
            <a:normAutofit/>
          </a:bodyPr>
          <a:lstStyle/>
          <a:p>
            <a:r>
              <a:rPr lang="en-IN" sz="4000" b="1" dirty="0">
                <a:latin typeface="Times New Roman" panose="02020603050405020304" pitchFamily="18" charset="0"/>
                <a:cs typeface="Times New Roman" panose="02020603050405020304" pitchFamily="18" charset="0"/>
              </a:rPr>
              <a:t>PROBLEM STATEMENT</a:t>
            </a:r>
          </a:p>
        </p:txBody>
      </p:sp>
      <p:sp>
        <p:nvSpPr>
          <p:cNvPr id="3" name="Content Placeholder 2"/>
          <p:cNvSpPr>
            <a:spLocks noGrp="1"/>
          </p:cNvSpPr>
          <p:nvPr>
            <p:ph idx="1"/>
          </p:nvPr>
        </p:nvSpPr>
        <p:spPr>
          <a:xfrm>
            <a:off x="2933700" y="2223247"/>
            <a:ext cx="8770571" cy="3651504"/>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For artists</a:t>
            </a:r>
            <a:r>
              <a:rPr lang="en-US" dirty="0">
                <a:solidFill>
                  <a:schemeClr val="tx1"/>
                </a:solidFill>
                <a:effectLst/>
                <a:latin typeface="Times New Roman" panose="02020603050405020304" pitchFamily="18" charset="0"/>
                <a:cs typeface="Times New Roman" panose="02020603050405020304" pitchFamily="18" charset="0"/>
              </a:rPr>
              <a:t> it is hard to approach  the customers and monitor the art gallery details. </a:t>
            </a:r>
            <a:r>
              <a:rPr lang="en-US" dirty="0">
                <a:solidFill>
                  <a:schemeClr val="tx1"/>
                </a:solidFill>
                <a:effectLst/>
                <a:latin typeface="Times New Roman" panose="02020603050405020304" pitchFamily="18" charset="0"/>
                <a:ea typeface="Yu Mincho" panose="02020400000000000000" pitchFamily="18" charset="-128"/>
                <a:cs typeface="Times New Roman" panose="02020603050405020304" pitchFamily="18" charset="0"/>
              </a:rPr>
              <a:t>Because of  busy schedule of the people, they don’t have enough time to visit the art gallery .</a:t>
            </a:r>
            <a:r>
              <a:rPr lang="en-US" dirty="0">
                <a:solidFill>
                  <a:schemeClr val="tx1"/>
                </a:solidFill>
                <a:latin typeface="Times New Roman" panose="02020603050405020304" pitchFamily="18" charset="0"/>
                <a:cs typeface="Times New Roman" panose="02020603050405020304" pitchFamily="18" charset="0"/>
              </a:rPr>
              <a:t> It is also hard to explore all types of arts within less time.</a:t>
            </a:r>
            <a:endParaRPr lang="en-IN" dirty="0">
              <a:highlight>
                <a:srgbClr val="FFFF00"/>
              </a:highlight>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9586" y="1469572"/>
            <a:ext cx="8897565" cy="587828"/>
          </a:xfrm>
        </p:spPr>
        <p:txBody>
          <a:bodyPr>
            <a:noAutofit/>
          </a:bodyPr>
          <a:lstStyle/>
          <a:p>
            <a:r>
              <a:rPr lang="en-US" sz="3200" b="1">
                <a:latin typeface="Times New Roman" panose="02020603050405020304" pitchFamily="18" charset="0"/>
                <a:cs typeface="Times New Roman" panose="02020603050405020304" pitchFamily="18" charset="0"/>
              </a:rPr>
              <a:t>INTRODUCTION ABOUT  </a:t>
            </a:r>
            <a:r>
              <a:rPr lang="en-US" sz="3200" b="1" dirty="0">
                <a:latin typeface="Times New Roman" panose="02020603050405020304" pitchFamily="18" charset="0"/>
                <a:cs typeface="Times New Roman" panose="02020603050405020304" pitchFamily="18" charset="0"/>
              </a:rPr>
              <a:t>THE PROJECT</a:t>
            </a:r>
          </a:p>
        </p:txBody>
      </p:sp>
      <p:sp>
        <p:nvSpPr>
          <p:cNvPr id="3" name="Content Placeholder 2"/>
          <p:cNvSpPr>
            <a:spLocks noGrp="1"/>
          </p:cNvSpPr>
          <p:nvPr>
            <p:ph idx="1"/>
          </p:nvPr>
        </p:nvSpPr>
        <p:spPr>
          <a:xfrm>
            <a:off x="5665694" y="2717074"/>
            <a:ext cx="6094463" cy="3827417"/>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The main objective of art gallery is, it has multiple roles, both visible and invisible: to </a:t>
            </a:r>
            <a:r>
              <a:rPr lang="en-US">
                <a:solidFill>
                  <a:schemeClr val="tx1"/>
                </a:solidFill>
                <a:latin typeface="Times New Roman" panose="02020603050405020304" pitchFamily="18" charset="0"/>
                <a:cs typeface="Times New Roman" panose="02020603050405020304" pitchFamily="18" charset="0"/>
              </a:rPr>
              <a:t>support </a:t>
            </a:r>
            <a:r>
              <a:rPr lang="en-US" smtClean="0">
                <a:solidFill>
                  <a:schemeClr val="tx1"/>
                </a:solidFill>
                <a:latin typeface="Times New Roman" panose="02020603050405020304" pitchFamily="18" charset="0"/>
                <a:cs typeface="Times New Roman" panose="02020603050405020304" pitchFamily="18" charset="0"/>
              </a:rPr>
              <a:t>the </a:t>
            </a:r>
            <a:r>
              <a:rPr lang="en-US" dirty="0">
                <a:solidFill>
                  <a:schemeClr val="tx1"/>
                </a:solidFill>
                <a:latin typeface="Times New Roman" panose="02020603050405020304" pitchFamily="18" charset="0"/>
                <a:cs typeface="Times New Roman" panose="02020603050405020304" pitchFamily="18" charset="0"/>
              </a:rPr>
              <a:t>artists, promoting their arts, and selling the works; and to provide services such as financial management, in order to help their artists.</a:t>
            </a:r>
          </a:p>
        </p:txBody>
      </p:sp>
      <p:pic>
        <p:nvPicPr>
          <p:cNvPr id="5" name="Picture 4"/>
          <p:cNvPicPr>
            <a:picLocks noChangeAspect="1"/>
          </p:cNvPicPr>
          <p:nvPr/>
        </p:nvPicPr>
        <p:blipFill>
          <a:blip r:embed="rId2"/>
          <a:stretch>
            <a:fillRect/>
          </a:stretch>
        </p:blipFill>
        <p:spPr>
          <a:xfrm>
            <a:off x="431843" y="2385380"/>
            <a:ext cx="4903695" cy="25362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3700" y="1449588"/>
            <a:ext cx="8897565" cy="776353"/>
          </a:xfrm>
        </p:spPr>
        <p:txBody>
          <a:bodyPr>
            <a:normAutofit fontScale="90000"/>
          </a:bodyPr>
          <a:lstStyle/>
          <a:p>
            <a:r>
              <a:rPr lang="en-US" b="1" dirty="0">
                <a:latin typeface="Times New Roman" panose="02020603050405020304" pitchFamily="18" charset="0"/>
                <a:cs typeface="Times New Roman" panose="02020603050405020304" pitchFamily="18" charset="0"/>
              </a:rPr>
              <a:t>SCOPE OF PROJECT</a:t>
            </a:r>
            <a:r>
              <a:rPr lang="en-US" b="1" dirty="0"/>
              <a:t/>
            </a:r>
            <a:br>
              <a:rPr lang="en-US" b="1" dirty="0"/>
            </a:br>
            <a:endParaRPr lang="en-US" b="1" dirty="0"/>
          </a:p>
        </p:txBody>
      </p:sp>
      <p:sp>
        <p:nvSpPr>
          <p:cNvPr id="3" name="Content Placeholder 2"/>
          <p:cNvSpPr>
            <a:spLocks noGrp="1"/>
          </p:cNvSpPr>
          <p:nvPr>
            <p:ph idx="1"/>
          </p:nvPr>
        </p:nvSpPr>
        <p:spPr>
          <a:xfrm>
            <a:off x="6472519" y="2447365"/>
            <a:ext cx="5258647" cy="3974761"/>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This project is meant for the customers who are interested in art galleries. The requirement changes to the project can be made based on the customer needs, change in technology </a:t>
            </a:r>
            <a:r>
              <a:rPr lang="en-US" dirty="0" smtClean="0">
                <a:solidFill>
                  <a:schemeClr val="tx1"/>
                </a:solidFill>
                <a:latin typeface="Times New Roman" panose="02020603050405020304" pitchFamily="18" charset="0"/>
                <a:cs typeface="Times New Roman" panose="02020603050405020304" pitchFamily="18" charset="0"/>
              </a:rPr>
              <a:t>etc.</a:t>
            </a:r>
          </a:p>
          <a:p>
            <a:pPr algn="just"/>
            <a:r>
              <a:rPr lang="en-US" dirty="0" smtClean="0">
                <a:solidFill>
                  <a:schemeClr val="tx1"/>
                </a:solidFill>
                <a:latin typeface="Times New Roman" panose="02020603050405020304" pitchFamily="18" charset="0"/>
                <a:cs typeface="Times New Roman" panose="02020603050405020304" pitchFamily="18" charset="0"/>
              </a:rPr>
              <a:t>Trading </a:t>
            </a:r>
            <a:r>
              <a:rPr lang="en-US" dirty="0">
                <a:solidFill>
                  <a:schemeClr val="tx1"/>
                </a:solidFill>
                <a:latin typeface="Times New Roman" panose="02020603050405020304" pitchFamily="18" charset="0"/>
                <a:cs typeface="Times New Roman" panose="02020603050405020304" pitchFamily="18" charset="0"/>
              </a:rPr>
              <a:t>things online is quite easy and convenient for all the parties involved. Internet based services are fast emerging and many people are getting comfortable with purchasing stuff online. Online art galleries are one such trend. </a:t>
            </a:r>
          </a:p>
          <a:p>
            <a:pPr algn="just">
              <a:buNone/>
            </a:pP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32230" y="2447365"/>
            <a:ext cx="6071346" cy="30928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6706" y="1366204"/>
            <a:ext cx="8897565" cy="722573"/>
          </a:xfrm>
        </p:spPr>
        <p:txBody>
          <a:bodyPr>
            <a:normAutofit fontScale="90000"/>
          </a:bodyPr>
          <a:lstStyle/>
          <a:p>
            <a:r>
              <a:rPr lang="en-US"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2933700" y="2223247"/>
            <a:ext cx="8770571" cy="2943497"/>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Customer can also register online and they can browse art works that are arranged in different categories. Each  Customer can create their own gallery to see his favorite art works without much difficult. </a:t>
            </a:r>
          </a:p>
          <a:p>
            <a:pPr algn="just"/>
            <a:r>
              <a:rPr lang="en-US" dirty="0">
                <a:solidFill>
                  <a:schemeClr val="tx1"/>
                </a:solidFill>
                <a:latin typeface="Times New Roman" panose="02020603050405020304" pitchFamily="18" charset="0"/>
                <a:cs typeface="Times New Roman" panose="02020603050405020304" pitchFamily="18" charset="0"/>
              </a:rPr>
              <a:t> Each user has the right to purchase an art work using different modes of payment .</a:t>
            </a:r>
          </a:p>
          <a:p>
            <a:pPr algn="just"/>
            <a:r>
              <a:rPr lang="en-US" dirty="0">
                <a:solidFill>
                  <a:schemeClr val="tx1"/>
                </a:solidFill>
                <a:latin typeface="Times New Roman" panose="02020603050405020304" pitchFamily="18" charset="0"/>
                <a:cs typeface="Times New Roman" panose="02020603050405020304" pitchFamily="18" charset="0"/>
              </a:rPr>
              <a:t>Art is thus delievered to the customer after the payment .</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l="-43" t="4360" r="1708" b="15759"/>
          <a:stretch>
            <a:fillRect/>
          </a:stretch>
        </p:blipFill>
        <p:spPr>
          <a:xfrm>
            <a:off x="2129790" y="704215"/>
            <a:ext cx="8719185" cy="5037455"/>
          </a:xfrm>
          <a:prstGeom prst="rect">
            <a:avLst/>
          </a:prstGeom>
        </p:spPr>
      </p:pic>
      <p:sp>
        <p:nvSpPr>
          <p:cNvPr id="7" name="TextBox 6"/>
          <p:cNvSpPr txBox="1"/>
          <p:nvPr/>
        </p:nvSpPr>
        <p:spPr>
          <a:xfrm>
            <a:off x="5035176" y="6076236"/>
            <a:ext cx="5074024" cy="369332"/>
          </a:xfrm>
          <a:prstGeom prst="rect">
            <a:avLst/>
          </a:prstGeom>
          <a:noFill/>
        </p:spPr>
        <p:txBody>
          <a:bodyPr wrap="square" rtlCol="0">
            <a:spAutoFit/>
          </a:bodyPr>
          <a:lstStyle/>
          <a:p>
            <a:r>
              <a:rPr lang="en-IN" dirty="0"/>
              <a:t>https://artexposure.in</a:t>
            </a:r>
          </a:p>
        </p:txBody>
      </p:sp>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LIMITATIONS OF EXISTING SYSTEMS</a:t>
            </a:r>
          </a:p>
        </p:txBody>
      </p:sp>
      <p:sp>
        <p:nvSpPr>
          <p:cNvPr id="3" name="Content Placeholder 2"/>
          <p:cNvSpPr>
            <a:spLocks noGrp="1"/>
          </p:cNvSpPr>
          <p:nvPr>
            <p:ph idx="1"/>
          </p:nvPr>
        </p:nvSpPr>
        <p:spPr>
          <a:xfrm>
            <a:off x="5809129" y="2787184"/>
            <a:ext cx="5895142" cy="2407920"/>
          </a:xfrm>
        </p:spPr>
        <p:txBody>
          <a:bodyPr>
            <a:normAutofit/>
          </a:bodyPr>
          <a:lstStyle/>
          <a:p>
            <a:pPr algn="just"/>
            <a:r>
              <a:rPr lang="en-US" dirty="0">
                <a:solidFill>
                  <a:schemeClr val="tx1"/>
                </a:solidFill>
                <a:latin typeface="Times New Roman" panose="02020603050405020304" pitchFamily="18" charset="0"/>
                <a:cs typeface="Times New Roman" panose="02020603050405020304" pitchFamily="18" charset="0"/>
              </a:rPr>
              <a:t>We could not get the composition of the art.</a:t>
            </a:r>
          </a:p>
          <a:p>
            <a:pPr algn="just"/>
            <a:r>
              <a:rPr lang="en-US" dirty="0">
                <a:solidFill>
                  <a:schemeClr val="tx1"/>
                </a:solidFill>
                <a:latin typeface="Times New Roman" panose="02020603050405020304" pitchFamily="18" charset="0"/>
                <a:cs typeface="Times New Roman" panose="02020603050405020304" pitchFamily="18" charset="0"/>
              </a:rPr>
              <a:t>Not providing data about the art in exact format.</a:t>
            </a:r>
          </a:p>
          <a:p>
            <a:pPr algn="just"/>
            <a:r>
              <a:rPr lang="en-US" dirty="0">
                <a:solidFill>
                  <a:schemeClr val="tx1"/>
                </a:solidFill>
                <a:latin typeface="Times New Roman" panose="02020603050405020304" pitchFamily="18" charset="0"/>
                <a:cs typeface="Times New Roman" panose="02020603050405020304" pitchFamily="18" charset="0"/>
              </a:rPr>
              <a:t>Allowing the pictures of the arts for downloading.</a:t>
            </a:r>
          </a:p>
        </p:txBody>
      </p:sp>
      <p:pic>
        <p:nvPicPr>
          <p:cNvPr id="7" name="Picture 6"/>
          <p:cNvPicPr>
            <a:picLocks noChangeAspect="1"/>
          </p:cNvPicPr>
          <p:nvPr/>
        </p:nvPicPr>
        <p:blipFill>
          <a:blip r:embed="rId2"/>
          <a:stretch>
            <a:fillRect/>
          </a:stretch>
        </p:blipFill>
        <p:spPr>
          <a:xfrm>
            <a:off x="487729" y="2566764"/>
            <a:ext cx="4629149" cy="2466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1326</TotalTime>
  <Words>790</Words>
  <Application>Microsoft Office PowerPoint</Application>
  <PresentationFormat>Widescreen</PresentationFormat>
  <Paragraphs>109</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Schoolbook</vt:lpstr>
      <vt:lpstr>Corbel</vt:lpstr>
      <vt:lpstr>Times New Roman</vt:lpstr>
      <vt:lpstr>Wingdings</vt:lpstr>
      <vt:lpstr>Yu Mincho</vt:lpstr>
      <vt:lpstr>Feathered</vt:lpstr>
      <vt:lpstr>ART GALLERY EXPO</vt:lpstr>
      <vt:lpstr>LIST OF CONTENTS</vt:lpstr>
      <vt:lpstr>ABSTRACT</vt:lpstr>
      <vt:lpstr>PROBLEM STATEMENT</vt:lpstr>
      <vt:lpstr>INTRODUCTION ABOUT  THE PROJECT</vt:lpstr>
      <vt:lpstr>SCOPE OF PROJECT </vt:lpstr>
      <vt:lpstr>EXISTING SYSTEM</vt:lpstr>
      <vt:lpstr>PowerPoint Presentation</vt:lpstr>
      <vt:lpstr>LIMITATIONS OF EXISTING SYSTEMS</vt:lpstr>
      <vt:lpstr>PROPOSED SYSTEM</vt:lpstr>
      <vt:lpstr>Software &amp; Hardware Requirements</vt:lpstr>
      <vt:lpstr>ARCHITECTURE</vt:lpstr>
      <vt:lpstr>UML DIAGRAMS</vt:lpstr>
      <vt:lpstr>E-R DIAGRAM</vt:lpstr>
      <vt:lpstr>PowerPoint Presentation</vt:lpstr>
      <vt:lpstr>PowerPoint Presentation</vt:lpstr>
      <vt:lpstr>PowerPoint Presentation</vt:lpstr>
      <vt:lpstr>PowerPoint Presentation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 GALLERY EXPO</dc:title>
  <dc:creator>Usha</dc:creator>
  <cp:lastModifiedBy>Hello</cp:lastModifiedBy>
  <cp:revision>66</cp:revision>
  <dcterms:created xsi:type="dcterms:W3CDTF">2021-11-22T14:36:00Z</dcterms:created>
  <dcterms:modified xsi:type="dcterms:W3CDTF">2021-12-10T14:24:07Z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0F14145BBDDE4814B5FC62B6AEE2D7C1</vt:lpwstr>
  </property>
  <property fmtid="{D5CDD505-2E9C-101B-9397-08002B2CF9AE}" pid="4" name="KSOProductBuildVer">
    <vt:lpwstr>1033-11.2.0.10382</vt:lpwstr>
  </property>
</Properties>
</file>